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wdp" ContentType="image/vnd.ms-photo"/>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305" r:id="rId2"/>
    <p:sldId id="298" r:id="rId3"/>
    <p:sldId id="315" r:id="rId4"/>
    <p:sldId id="299" r:id="rId5"/>
    <p:sldId id="300" r:id="rId6"/>
    <p:sldId id="301" r:id="rId7"/>
    <p:sldId id="318" r:id="rId8"/>
    <p:sldId id="316" r:id="rId9"/>
    <p:sldId id="320" r:id="rId10"/>
    <p:sldId id="302" r:id="rId11"/>
    <p:sldId id="321" r:id="rId12"/>
    <p:sldId id="319" r:id="rId13"/>
    <p:sldId id="322" r:id="rId14"/>
    <p:sldId id="306" r:id="rId15"/>
    <p:sldId id="307" r:id="rId16"/>
    <p:sldId id="325" r:id="rId17"/>
    <p:sldId id="303" r:id="rId18"/>
    <p:sldId id="317" r:id="rId19"/>
    <p:sldId id="312" r:id="rId20"/>
    <p:sldId id="310" r:id="rId21"/>
    <p:sldId id="324" r:id="rId22"/>
    <p:sldId id="309" r:id="rId23"/>
    <p:sldId id="311" r:id="rId24"/>
    <p:sldId id="326" r:id="rId25"/>
    <p:sldId id="327" r:id="rId26"/>
    <p:sldId id="328" r:id="rId2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6A400"/>
    <a:srgbClr val="FFAE0D"/>
    <a:srgbClr val="FFBC37"/>
    <a:srgbClr val="FFCC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14" autoAdjust="0"/>
    <p:restoredTop sz="97649" autoAdjust="0"/>
  </p:normalViewPr>
  <p:slideViewPr>
    <p:cSldViewPr>
      <p:cViewPr varScale="1">
        <p:scale>
          <a:sx n="75" d="100"/>
          <a:sy n="75" d="100"/>
        </p:scale>
        <p:origin x="-1784" y="-120"/>
      </p:cViewPr>
      <p:guideLst>
        <p:guide orient="horz" pos="2160"/>
        <p:guide pos="2880"/>
      </p:guideLst>
    </p:cSldViewPr>
  </p:slideViewPr>
  <p:notesTextViewPr>
    <p:cViewPr>
      <p:scale>
        <a:sx n="100" d="100"/>
        <a:sy n="100" d="100"/>
      </p:scale>
      <p:origin x="0" y="0"/>
    </p:cViewPr>
  </p:notesTextViewPr>
  <p:sorterViewPr>
    <p:cViewPr>
      <p:scale>
        <a:sx n="223" d="100"/>
        <a:sy n="223" d="100"/>
      </p:scale>
      <p:origin x="0" y="3088"/>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printerSettings" Target="printerSettings/printerSettings1.bin"/><Relationship Id="rId29" Type="http://schemas.openxmlformats.org/officeDocument/2006/relationships/presProps" Target="presProps.xml"/><Relationship Id="rId30" Type="http://schemas.openxmlformats.org/officeDocument/2006/relationships/viewProps" Target="viewProps.xml"/><Relationship Id="rId31" Type="http://schemas.openxmlformats.org/officeDocument/2006/relationships/theme" Target="theme/theme1.xml"/><Relationship Id="rId3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hdphoto1.wdp>
</file>

<file path=ppt/media/hdphoto2.wdp>
</file>

<file path=ppt/media/hdphoto3.wdp>
</file>

<file path=ppt/media/hdphoto4.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0ACA6FCF-E3F3-489A-A690-17FE4B5C343A}" type="datetimeFigureOut">
              <a:rPr lang="en-US" smtClean="0"/>
              <a:pPr/>
              <a:t>3/15/12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8B5AB7-E35B-4CCD-874B-BBA0B181E1EF}"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ACA6FCF-E3F3-489A-A690-17FE4B5C343A}" type="datetimeFigureOut">
              <a:rPr lang="en-US" smtClean="0"/>
              <a:pPr/>
              <a:t>3/15/12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8B5AB7-E35B-4CCD-874B-BBA0B181E1EF}"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ACA6FCF-E3F3-489A-A690-17FE4B5C343A}" type="datetimeFigureOut">
              <a:rPr lang="en-US" smtClean="0"/>
              <a:pPr/>
              <a:t>3/15/12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8B5AB7-E35B-4CCD-874B-BBA0B181E1EF}"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ACA6FCF-E3F3-489A-A690-17FE4B5C343A}" type="datetimeFigureOut">
              <a:rPr lang="en-US" smtClean="0"/>
              <a:pPr/>
              <a:t>3/15/12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8B5AB7-E35B-4CCD-874B-BBA0B181E1EF}"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ACA6FCF-E3F3-489A-A690-17FE4B5C343A}" type="datetimeFigureOut">
              <a:rPr lang="en-US" smtClean="0"/>
              <a:pPr/>
              <a:t>3/15/12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8B5AB7-E35B-4CCD-874B-BBA0B181E1EF}"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0ACA6FCF-E3F3-489A-A690-17FE4B5C343A}" type="datetimeFigureOut">
              <a:rPr lang="en-US" smtClean="0"/>
              <a:pPr/>
              <a:t>3/15/12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88B5AB7-E35B-4CCD-874B-BBA0B181E1EF}"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0ACA6FCF-E3F3-489A-A690-17FE4B5C343A}" type="datetimeFigureOut">
              <a:rPr lang="en-US" smtClean="0"/>
              <a:pPr/>
              <a:t>3/15/12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88B5AB7-E35B-4CCD-874B-BBA0B181E1EF}"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0ACA6FCF-E3F3-489A-A690-17FE4B5C343A}" type="datetimeFigureOut">
              <a:rPr lang="en-US" smtClean="0"/>
              <a:pPr/>
              <a:t>3/15/12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88B5AB7-E35B-4CCD-874B-BBA0B181E1EF}"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ACA6FCF-E3F3-489A-A690-17FE4B5C343A}" type="datetimeFigureOut">
              <a:rPr lang="en-US" smtClean="0"/>
              <a:pPr/>
              <a:t>3/15/12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88B5AB7-E35B-4CCD-874B-BBA0B181E1EF}"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ACA6FCF-E3F3-489A-A690-17FE4B5C343A}" type="datetimeFigureOut">
              <a:rPr lang="en-US" smtClean="0"/>
              <a:pPr/>
              <a:t>3/15/12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88B5AB7-E35B-4CCD-874B-BBA0B181E1EF}"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ACA6FCF-E3F3-489A-A690-17FE4B5C343A}" type="datetimeFigureOut">
              <a:rPr lang="en-US" smtClean="0"/>
              <a:pPr/>
              <a:t>3/15/12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88B5AB7-E35B-4CCD-874B-BBA0B181E1EF}"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ACA6FCF-E3F3-489A-A690-17FE4B5C343A}" type="datetimeFigureOut">
              <a:rPr lang="en-US" smtClean="0"/>
              <a:pPr/>
              <a:t>3/15/12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88B5AB7-E35B-4CCD-874B-BBA0B181E1EF}"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4" Type="http://schemas.microsoft.com/office/2007/relationships/hdphoto" Target="../media/hdphoto1.wdp"/><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microsoft.com/office/2007/relationships/hdphoto" Target="../media/hdphoto3.wdp"/><Relationship Id="rId4" Type="http://schemas.openxmlformats.org/officeDocument/2006/relationships/image" Target="../media/image11.png"/><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microsoft.com/office/2007/relationships/hdphoto" Target="../media/hdphoto3.wdp"/><Relationship Id="rId4" Type="http://schemas.openxmlformats.org/officeDocument/2006/relationships/image" Target="../media/image12.png"/><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microsoft.com/office/2007/relationships/hdphoto" Target="../media/hdphoto3.wdp"/><Relationship Id="rId4" Type="http://schemas.openxmlformats.org/officeDocument/2006/relationships/image" Target="../media/image12.png"/><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microsoft.com/office/2007/relationships/hdphoto" Target="../media/hdphoto3.wdp"/><Relationship Id="rId4" Type="http://schemas.openxmlformats.org/officeDocument/2006/relationships/image" Target="../media/image13.png"/><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4" Type="http://schemas.microsoft.com/office/2007/relationships/hdphoto" Target="../media/hdphoto2.wdp"/><Relationship Id="rId1" Type="http://schemas.openxmlformats.org/officeDocument/2006/relationships/slideLayout" Target="../slideLayouts/slideLayout7.xml"/><Relationship Id="rId2"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microsoft.com/office/2007/relationships/hdphoto" Target="../media/hdphoto3.wdp"/><Relationship Id="rId4" Type="http://schemas.openxmlformats.org/officeDocument/2006/relationships/image" Target="../media/image15.png"/><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microsoft.com/office/2007/relationships/hdphoto" Target="../media/hdphoto3.wdp"/><Relationship Id="rId4" Type="http://schemas.openxmlformats.org/officeDocument/2006/relationships/image" Target="../media/image16.png"/><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4" Type="http://schemas.microsoft.com/office/2007/relationships/hdphoto" Target="../media/hdphoto2.wdp"/><Relationship Id="rId1" Type="http://schemas.openxmlformats.org/officeDocument/2006/relationships/slideLayout" Target="../slideLayouts/slideLayout7.xml"/><Relationship Id="rId2" Type="http://schemas.openxmlformats.org/officeDocument/2006/relationships/image" Target="../media/image1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 Id="rId3" Type="http://schemas.microsoft.com/office/2007/relationships/hdphoto" Target="../media/hdphoto2.wdp"/></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4" Type="http://schemas.openxmlformats.org/officeDocument/2006/relationships/image" Target="../media/image2.png"/><Relationship Id="rId5" Type="http://schemas.microsoft.com/office/2007/relationships/hdphoto" Target="../media/hdphoto3.wdp"/><Relationship Id="rId1" Type="http://schemas.openxmlformats.org/officeDocument/2006/relationships/slideLayout" Target="../slideLayouts/slideLayout7.xml"/><Relationship Id="rId2" Type="http://schemas.openxmlformats.org/officeDocument/2006/relationships/image" Target="../media/image18.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4" Type="http://schemas.microsoft.com/office/2007/relationships/hdphoto" Target="../media/hdphoto2.wdp"/><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microsoft.com/office/2007/relationships/hdphoto" Target="../media/hdphoto3.wdp"/><Relationship Id="rId4" Type="http://schemas.openxmlformats.org/officeDocument/2006/relationships/image" Target="../media/image20.png"/><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21.xml.rels><?xml version="1.0" encoding="UTF-8" standalone="yes"?>
<Relationships xmlns="http://schemas.openxmlformats.org/package/2006/relationships"><Relationship Id="rId3" Type="http://schemas.microsoft.com/office/2007/relationships/hdphoto" Target="../media/hdphoto3.wdp"/><Relationship Id="rId4" Type="http://schemas.openxmlformats.org/officeDocument/2006/relationships/image" Target="../media/image21.png"/><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4" Type="http://schemas.microsoft.com/office/2007/relationships/hdphoto" Target="../media/hdphoto3.wdp"/><Relationship Id="rId1" Type="http://schemas.openxmlformats.org/officeDocument/2006/relationships/slideLayout" Target="../slideLayouts/slideLayout7.xml"/><Relationship Id="rId2" Type="http://schemas.openxmlformats.org/officeDocument/2006/relationships/image" Target="../media/image22.png"/></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4" Type="http://schemas.microsoft.com/office/2007/relationships/hdphoto" Target="../media/hdphoto4.wdp"/><Relationship Id="rId1" Type="http://schemas.openxmlformats.org/officeDocument/2006/relationships/slideLayout" Target="../slideLayouts/slideLayout7.xml"/><Relationship Id="rId2" Type="http://schemas.openxmlformats.org/officeDocument/2006/relationships/image" Target="../media/image23.png"/></Relationships>
</file>

<file path=ppt/slides/_rels/slide24.xml.rels><?xml version="1.0" encoding="UTF-8" standalone="yes"?>
<Relationships xmlns="http://schemas.openxmlformats.org/package/2006/relationships"><Relationship Id="rId3" Type="http://schemas.microsoft.com/office/2007/relationships/hdphoto" Target="../media/hdphoto3.wdp"/><Relationship Id="rId4" Type="http://schemas.openxmlformats.org/officeDocument/2006/relationships/image" Target="../media/image24.png"/><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25.xml.rels><?xml version="1.0" encoding="UTF-8" standalone="yes"?>
<Relationships xmlns="http://schemas.openxmlformats.org/package/2006/relationships"><Relationship Id="rId3" Type="http://schemas.microsoft.com/office/2007/relationships/hdphoto" Target="../media/hdphoto4.wdp"/><Relationship Id="rId4" Type="http://schemas.openxmlformats.org/officeDocument/2006/relationships/image" Target="../media/image25.png"/><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26.xml.rels><?xml version="1.0" encoding="UTF-8" standalone="yes"?>
<Relationships xmlns="http://schemas.openxmlformats.org/package/2006/relationships"><Relationship Id="rId3" Type="http://schemas.microsoft.com/office/2007/relationships/hdphoto" Target="../media/hdphoto4.wdp"/><Relationship Id="rId4" Type="http://schemas.openxmlformats.org/officeDocument/2006/relationships/image" Target="../media/image26.png"/><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 Id="rId3" Type="http://schemas.microsoft.com/office/2007/relationships/hdphoto" Target="../media/hdphoto2.wdp"/></Relationships>
</file>

<file path=ppt/slides/_rels/slide4.xml.rels><?xml version="1.0" encoding="UTF-8" standalone="yes"?>
<Relationships xmlns="http://schemas.openxmlformats.org/package/2006/relationships"><Relationship Id="rId3" Type="http://schemas.microsoft.com/office/2007/relationships/hdphoto" Target="../media/hdphoto2.wdp"/><Relationship Id="rId4" Type="http://schemas.openxmlformats.org/officeDocument/2006/relationships/image" Target="../media/image4.png"/><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4" Type="http://schemas.microsoft.com/office/2007/relationships/hdphoto" Target="../media/hdphoto2.wdp"/><Relationship Id="rId1" Type="http://schemas.openxmlformats.org/officeDocument/2006/relationships/slideLayout" Target="../slideLayouts/slideLayout7.xml"/><Relationship Id="rId2"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2.png"/><Relationship Id="rId5" Type="http://schemas.microsoft.com/office/2007/relationships/hdphoto" Target="../media/hdphoto2.wdp"/><Relationship Id="rId1" Type="http://schemas.openxmlformats.org/officeDocument/2006/relationships/slideLayout" Target="../slideLayouts/slideLayout7.xml"/><Relationship Id="rId2"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2.png"/><Relationship Id="rId5" Type="http://schemas.microsoft.com/office/2007/relationships/hdphoto" Target="../media/hdphoto2.wdp"/><Relationship Id="rId1" Type="http://schemas.openxmlformats.org/officeDocument/2006/relationships/slideLayout" Target="../slideLayouts/slideLayout7.xml"/><Relationship Id="rId2" Type="http://schemas.openxmlformats.org/officeDocument/2006/relationships/hyperlink" Target="http://www.theacsi.org/"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 Id="rId3" Type="http://schemas.microsoft.com/office/2007/relationships/hdphoto" Target="../media/hdphoto2.wdp"/></Relationships>
</file>

<file path=ppt/slides/_rels/slide9.xml.rels><?xml version="1.0" encoding="UTF-8" standalone="yes"?>
<Relationships xmlns="http://schemas.openxmlformats.org/package/2006/relationships"><Relationship Id="rId3" Type="http://schemas.microsoft.com/office/2007/relationships/hdphoto" Target="../media/hdphoto3.wdp"/><Relationship Id="rId4" Type="http://schemas.openxmlformats.org/officeDocument/2006/relationships/image" Target="../media/image9.png"/><Relationship Id="rId5" Type="http://schemas.openxmlformats.org/officeDocument/2006/relationships/image" Target="../media/image3.png"/><Relationship Id="rId6" Type="http://schemas.openxmlformats.org/officeDocument/2006/relationships/image" Target="../media/image10.png"/><Relationship Id="rId1" Type="http://schemas.openxmlformats.org/officeDocument/2006/relationships/slideLayout" Target="../slideLayouts/slideLayout7.xml"/><Relationship Id="rId2"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9144000" cy="9144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p:cNvSpPr txBox="1"/>
          <p:nvPr/>
        </p:nvSpPr>
        <p:spPr>
          <a:xfrm>
            <a:off x="1219200" y="76200"/>
            <a:ext cx="6705600" cy="646331"/>
          </a:xfrm>
          <a:prstGeom prst="rect">
            <a:avLst/>
          </a:prstGeom>
          <a:noFill/>
        </p:spPr>
        <p:txBody>
          <a:bodyPr wrap="square" rtlCol="0">
            <a:spAutoFit/>
          </a:bodyPr>
          <a:lstStyle/>
          <a:p>
            <a:pPr algn="ctr"/>
            <a:r>
              <a:rPr lang="en-US" sz="3600" b="1" dirty="0" smtClean="0">
                <a:solidFill>
                  <a:schemeClr val="bg1"/>
                </a:solidFill>
                <a:latin typeface="Helvetica"/>
                <a:cs typeface="Helvetica"/>
              </a:rPr>
              <a:t>Market-Based Management </a:t>
            </a:r>
            <a:endParaRPr lang="en-US" sz="3600" b="1" dirty="0">
              <a:solidFill>
                <a:schemeClr val="bg1"/>
              </a:solidFill>
              <a:latin typeface="Helvetica"/>
              <a:cs typeface="Helvetica"/>
            </a:endParaRPr>
          </a:p>
        </p:txBody>
      </p:sp>
      <p:sp>
        <p:nvSpPr>
          <p:cNvPr id="4" name="TextBox 3"/>
          <p:cNvSpPr txBox="1"/>
          <p:nvPr/>
        </p:nvSpPr>
        <p:spPr>
          <a:xfrm>
            <a:off x="7964010" y="64127"/>
            <a:ext cx="1143000" cy="646331"/>
          </a:xfrm>
          <a:prstGeom prst="rect">
            <a:avLst/>
          </a:prstGeom>
          <a:noFill/>
        </p:spPr>
        <p:txBody>
          <a:bodyPr wrap="square" rtlCol="0">
            <a:spAutoFit/>
          </a:bodyPr>
          <a:lstStyle/>
          <a:p>
            <a:pPr algn="r"/>
            <a:r>
              <a:rPr lang="en-US" b="1" dirty="0" smtClean="0">
                <a:solidFill>
                  <a:schemeClr val="bg1"/>
                </a:solidFill>
                <a:latin typeface="Helvetica"/>
                <a:cs typeface="Helvetica"/>
              </a:rPr>
              <a:t>MBM 6</a:t>
            </a:r>
            <a:r>
              <a:rPr lang="en-US" b="1" baseline="30000" dirty="0" smtClean="0">
                <a:solidFill>
                  <a:schemeClr val="bg1"/>
                </a:solidFill>
                <a:latin typeface="Helvetica"/>
                <a:cs typeface="Helvetica"/>
              </a:rPr>
              <a:t>th</a:t>
            </a:r>
            <a:endParaRPr lang="en-US" b="1" dirty="0" smtClean="0">
              <a:solidFill>
                <a:schemeClr val="bg1"/>
              </a:solidFill>
              <a:latin typeface="Helvetica"/>
              <a:cs typeface="Helvetica"/>
            </a:endParaRPr>
          </a:p>
          <a:p>
            <a:pPr algn="r"/>
            <a:r>
              <a:rPr lang="en-US" dirty="0" smtClean="0">
                <a:solidFill>
                  <a:schemeClr val="bg1"/>
                </a:solidFill>
                <a:latin typeface="Helvetica"/>
                <a:cs typeface="Helvetica"/>
              </a:rPr>
              <a:t>Edition</a:t>
            </a:r>
          </a:p>
        </p:txBody>
      </p:sp>
      <p:sp>
        <p:nvSpPr>
          <p:cNvPr id="8" name="Rectangle 7"/>
          <p:cNvSpPr/>
          <p:nvPr/>
        </p:nvSpPr>
        <p:spPr>
          <a:xfrm>
            <a:off x="0" y="762000"/>
            <a:ext cx="9144000" cy="152400"/>
          </a:xfrm>
          <a:prstGeom prst="rect">
            <a:avLst/>
          </a:prstGeom>
          <a:solidFill>
            <a:srgbClr val="F6A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p:cNvSpPr txBox="1"/>
          <p:nvPr/>
        </p:nvSpPr>
        <p:spPr>
          <a:xfrm>
            <a:off x="381000" y="1143000"/>
            <a:ext cx="8382000" cy="338554"/>
          </a:xfrm>
          <a:prstGeom prst="rect">
            <a:avLst/>
          </a:prstGeom>
          <a:noFill/>
        </p:spPr>
        <p:txBody>
          <a:bodyPr wrap="square" rtlCol="0">
            <a:spAutoFit/>
          </a:bodyPr>
          <a:lstStyle/>
          <a:p>
            <a:pPr algn="ctr"/>
            <a:r>
              <a:rPr lang="en-US" sz="1600" b="1" dirty="0" smtClean="0">
                <a:latin typeface="Helvetica"/>
                <a:cs typeface="Helvetica"/>
              </a:rPr>
              <a:t>Gains in marketing knowledge without application lessen the full impact of learning. </a:t>
            </a:r>
            <a:endParaRPr lang="en-US" sz="1600" b="1" dirty="0">
              <a:latin typeface="Helvetica"/>
              <a:cs typeface="Helvetica"/>
            </a:endParaRPr>
          </a:p>
        </p:txBody>
      </p:sp>
      <p:sp>
        <p:nvSpPr>
          <p:cNvPr id="14" name="TextBox 13"/>
          <p:cNvSpPr txBox="1"/>
          <p:nvPr/>
        </p:nvSpPr>
        <p:spPr>
          <a:xfrm>
            <a:off x="457200" y="5181600"/>
            <a:ext cx="8420100" cy="1200329"/>
          </a:xfrm>
          <a:prstGeom prst="rect">
            <a:avLst/>
          </a:prstGeom>
          <a:noFill/>
        </p:spPr>
        <p:txBody>
          <a:bodyPr wrap="square" rtlCol="0">
            <a:spAutoFit/>
          </a:bodyPr>
          <a:lstStyle/>
          <a:p>
            <a:r>
              <a:rPr lang="en-US" dirty="0" smtClean="0">
                <a:latin typeface="Helvetica"/>
                <a:cs typeface="Helvetica"/>
              </a:rPr>
              <a:t>The objective of </a:t>
            </a:r>
            <a:r>
              <a:rPr lang="en-US" b="1" dirty="0" smtClean="0">
                <a:latin typeface="Helvetica"/>
                <a:cs typeface="Helvetica"/>
              </a:rPr>
              <a:t>Market-Based Management </a:t>
            </a:r>
            <a:r>
              <a:rPr lang="en-US" dirty="0" smtClean="0">
                <a:latin typeface="Helvetica"/>
                <a:cs typeface="Helvetica"/>
              </a:rPr>
              <a:t>is to go beyond theory to provide readers with the necessary concepts and tools to apply what they have learned and understand the performance impact of </a:t>
            </a:r>
            <a:r>
              <a:rPr lang="en-US" b="1" dirty="0" smtClean="0">
                <a:latin typeface="Helvetica"/>
                <a:cs typeface="Helvetica"/>
              </a:rPr>
              <a:t>Market-Based Management.</a:t>
            </a:r>
            <a:r>
              <a:rPr lang="en-US" dirty="0" smtClean="0">
                <a:latin typeface="Helvetica"/>
                <a:cs typeface="Helvetica"/>
              </a:rPr>
              <a:t> </a:t>
            </a:r>
          </a:p>
          <a:p>
            <a:r>
              <a:rPr lang="en-US" dirty="0">
                <a:latin typeface="Helvetica"/>
                <a:cs typeface="Helvetica"/>
              </a:rPr>
              <a:t>	</a:t>
            </a:r>
            <a:r>
              <a:rPr lang="en-US" dirty="0" smtClean="0">
                <a:latin typeface="Helvetica"/>
                <a:cs typeface="Helvetica"/>
              </a:rPr>
              <a:t>						– Roger J. Best</a:t>
            </a:r>
            <a:endParaRPr lang="en-US" dirty="0">
              <a:latin typeface="Helvetica"/>
              <a:cs typeface="Helvetica"/>
            </a:endParaRPr>
          </a:p>
        </p:txBody>
      </p:sp>
      <p:pic>
        <p:nvPicPr>
          <p:cNvPr id="39938" name="Picture 2"/>
          <p:cNvPicPr>
            <a:picLocks noChangeAspect="1" noChangeArrowheads="1"/>
          </p:cNvPicPr>
          <p:nvPr/>
        </p:nvPicPr>
        <p:blipFill>
          <a:blip r:embed="rId2" cstate="print"/>
          <a:srcRect/>
          <a:stretch>
            <a:fillRect/>
          </a:stretch>
        </p:blipFill>
        <p:spPr bwMode="auto">
          <a:xfrm>
            <a:off x="1600200" y="1624560"/>
            <a:ext cx="2630871" cy="3429000"/>
          </a:xfrm>
          <a:prstGeom prst="rect">
            <a:avLst/>
          </a:prstGeom>
          <a:noFill/>
          <a:ln w="9525">
            <a:noFill/>
            <a:miter lim="800000"/>
            <a:headEnd/>
            <a:tailEnd/>
          </a:ln>
        </p:spPr>
      </p:pic>
      <p:sp>
        <p:nvSpPr>
          <p:cNvPr id="15" name="Rectangle 14"/>
          <p:cNvSpPr/>
          <p:nvPr/>
        </p:nvSpPr>
        <p:spPr>
          <a:xfrm>
            <a:off x="5181600" y="1700760"/>
            <a:ext cx="2209800" cy="6858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5181600" y="2996160"/>
            <a:ext cx="2209800" cy="6858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5181600" y="4291560"/>
            <a:ext cx="2209800" cy="6858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p:cNvSpPr txBox="1"/>
          <p:nvPr/>
        </p:nvSpPr>
        <p:spPr>
          <a:xfrm>
            <a:off x="5448300" y="4367760"/>
            <a:ext cx="1676400" cy="584775"/>
          </a:xfrm>
          <a:prstGeom prst="rect">
            <a:avLst/>
          </a:prstGeom>
          <a:noFill/>
        </p:spPr>
        <p:txBody>
          <a:bodyPr wrap="square" rtlCol="0">
            <a:spAutoFit/>
          </a:bodyPr>
          <a:lstStyle/>
          <a:p>
            <a:pPr algn="ctr"/>
            <a:r>
              <a:rPr lang="en-US" sz="1600" b="1" dirty="0" smtClean="0">
                <a:solidFill>
                  <a:schemeClr val="bg1"/>
                </a:solidFill>
              </a:rPr>
              <a:t>Marketing</a:t>
            </a:r>
          </a:p>
          <a:p>
            <a:pPr algn="ctr"/>
            <a:r>
              <a:rPr lang="en-US" sz="1600" b="1" dirty="0" smtClean="0">
                <a:solidFill>
                  <a:schemeClr val="bg1"/>
                </a:solidFill>
              </a:rPr>
              <a:t>Knowledge</a:t>
            </a:r>
            <a:endParaRPr lang="en-US" sz="1600" b="1" dirty="0">
              <a:solidFill>
                <a:schemeClr val="bg1"/>
              </a:solidFill>
            </a:endParaRPr>
          </a:p>
        </p:txBody>
      </p:sp>
      <p:sp>
        <p:nvSpPr>
          <p:cNvPr id="19" name="TextBox 18"/>
          <p:cNvSpPr txBox="1"/>
          <p:nvPr/>
        </p:nvSpPr>
        <p:spPr>
          <a:xfrm>
            <a:off x="5448300" y="3048396"/>
            <a:ext cx="1676400" cy="584775"/>
          </a:xfrm>
          <a:prstGeom prst="rect">
            <a:avLst/>
          </a:prstGeom>
          <a:noFill/>
        </p:spPr>
        <p:txBody>
          <a:bodyPr wrap="square" rtlCol="0">
            <a:spAutoFit/>
          </a:bodyPr>
          <a:lstStyle/>
          <a:p>
            <a:pPr algn="ctr"/>
            <a:r>
              <a:rPr lang="en-US" sz="1600" b="1" dirty="0" smtClean="0">
                <a:solidFill>
                  <a:schemeClr val="bg1"/>
                </a:solidFill>
              </a:rPr>
              <a:t>Marketing</a:t>
            </a:r>
          </a:p>
          <a:p>
            <a:pPr algn="ctr"/>
            <a:r>
              <a:rPr lang="en-US" sz="1600" b="1" dirty="0" smtClean="0">
                <a:solidFill>
                  <a:schemeClr val="bg1"/>
                </a:solidFill>
              </a:rPr>
              <a:t>Application</a:t>
            </a:r>
            <a:endParaRPr lang="en-US" sz="1600" b="1" dirty="0">
              <a:solidFill>
                <a:schemeClr val="bg1"/>
              </a:solidFill>
            </a:endParaRPr>
          </a:p>
        </p:txBody>
      </p:sp>
      <p:sp>
        <p:nvSpPr>
          <p:cNvPr id="20" name="TextBox 19"/>
          <p:cNvSpPr txBox="1"/>
          <p:nvPr/>
        </p:nvSpPr>
        <p:spPr>
          <a:xfrm>
            <a:off x="5448300" y="1725585"/>
            <a:ext cx="1676400" cy="584775"/>
          </a:xfrm>
          <a:prstGeom prst="rect">
            <a:avLst/>
          </a:prstGeom>
          <a:noFill/>
        </p:spPr>
        <p:txBody>
          <a:bodyPr wrap="square" rtlCol="0">
            <a:spAutoFit/>
          </a:bodyPr>
          <a:lstStyle/>
          <a:p>
            <a:pPr algn="ctr"/>
            <a:r>
              <a:rPr lang="en-US" sz="1600" b="1" dirty="0" smtClean="0">
                <a:solidFill>
                  <a:schemeClr val="bg1"/>
                </a:solidFill>
              </a:rPr>
              <a:t>Performance</a:t>
            </a:r>
          </a:p>
          <a:p>
            <a:pPr algn="ctr"/>
            <a:r>
              <a:rPr lang="en-US" sz="1600" b="1" dirty="0" smtClean="0">
                <a:solidFill>
                  <a:schemeClr val="bg1"/>
                </a:solidFill>
              </a:rPr>
              <a:t>Impact</a:t>
            </a:r>
            <a:endParaRPr lang="en-US" sz="1600" b="1" dirty="0">
              <a:solidFill>
                <a:schemeClr val="bg1"/>
              </a:solidFill>
            </a:endParaRPr>
          </a:p>
        </p:txBody>
      </p:sp>
      <p:sp>
        <p:nvSpPr>
          <p:cNvPr id="21" name="Up Arrow 20"/>
          <p:cNvSpPr/>
          <p:nvPr/>
        </p:nvSpPr>
        <p:spPr>
          <a:xfrm>
            <a:off x="6057900" y="2462760"/>
            <a:ext cx="457200" cy="381000"/>
          </a:xfrm>
          <a:prstGeom prst="upArrow">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Up Arrow 21"/>
          <p:cNvSpPr/>
          <p:nvPr/>
        </p:nvSpPr>
        <p:spPr>
          <a:xfrm>
            <a:off x="6057900" y="3758160"/>
            <a:ext cx="457200" cy="381000"/>
          </a:xfrm>
          <a:prstGeom prst="upArrow">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1" y="6530003"/>
            <a:ext cx="9152985" cy="339979"/>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p:cNvSpPr txBox="1"/>
          <p:nvPr/>
        </p:nvSpPr>
        <p:spPr>
          <a:xfrm>
            <a:off x="3314700" y="6550030"/>
            <a:ext cx="2514600" cy="276999"/>
          </a:xfrm>
          <a:prstGeom prst="rect">
            <a:avLst/>
          </a:prstGeom>
          <a:noFill/>
        </p:spPr>
        <p:txBody>
          <a:bodyPr wrap="square" rtlCol="0">
            <a:spAutoFit/>
          </a:bodyPr>
          <a:lstStyle/>
          <a:p>
            <a:pPr algn="ctr"/>
            <a:r>
              <a:rPr lang="en-US" sz="1200" b="1" dirty="0" smtClean="0">
                <a:solidFill>
                  <a:schemeClr val="bg1"/>
                </a:solidFill>
                <a:latin typeface="Helvetica"/>
                <a:cs typeface="Helvetica"/>
              </a:rPr>
              <a:t>Copyright Roger J. Best, 2012</a:t>
            </a:r>
            <a:endParaRPr lang="en-US" sz="1200" b="1" dirty="0">
              <a:solidFill>
                <a:schemeClr val="bg1"/>
              </a:solidFill>
              <a:latin typeface="Helvetica"/>
              <a:cs typeface="Helvetica"/>
            </a:endParaRPr>
          </a:p>
        </p:txBody>
      </p:sp>
      <p:pic>
        <p:nvPicPr>
          <p:cNvPr id="26" name="Picture 2"/>
          <p:cNvPicPr>
            <a:picLocks noChangeAspect="1" noChangeArrowheads="1"/>
          </p:cNvPicPr>
          <p:nvPr/>
        </p:nvPicPr>
        <p:blipFill>
          <a:blip r:embed="rId3" cstate="print">
            <a:extLst>
              <a:ext uri="{BEBA8EAE-BF5A-486C-A8C5-ECC9F3942E4B}">
                <a14:imgProps xmlns:a14="http://schemas.microsoft.com/office/drawing/2010/main">
                  <a14:imgLayer r:embed="rId4">
                    <a14:imgEffect>
                      <a14:backgroundRemoval t="9467" b="92899" l="1020" r="89796">
                        <a14:foregroundMark x1="1020" y1="92308" x2="53061" y2="92899"/>
                        <a14:foregroundMark x1="50680" y1="87574" x2="62925" y2="21302"/>
                        <a14:foregroundMark x1="55782" y1="17160" x2="44558" y2="81065"/>
                        <a14:foregroundMark x1="71769" y1="27219" x2="88435" y2="82249"/>
                      </a14:backgroundRemoval>
                    </a14:imgEffect>
                  </a14:imgLayer>
                </a14:imgProps>
              </a:ext>
            </a:extLst>
          </a:blip>
          <a:srcRect/>
          <a:stretch>
            <a:fillRect/>
          </a:stretch>
        </p:blipFill>
        <p:spPr bwMode="auto">
          <a:xfrm>
            <a:off x="0" y="133721"/>
            <a:ext cx="1301896" cy="692150"/>
          </a:xfrm>
          <a:prstGeom prst="rect">
            <a:avLst/>
          </a:prstGeom>
          <a:noFill/>
          <a:ln w="9525">
            <a:noFill/>
            <a:miter lim="800000"/>
            <a:headEnd/>
            <a:tailEnd/>
          </a:ln>
        </p:spPr>
      </p:pic>
    </p:spTree>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0" y="0"/>
            <a:ext cx="9144000" cy="9144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0" y="762000"/>
            <a:ext cx="9144000" cy="152400"/>
          </a:xfrm>
          <a:prstGeom prst="rect">
            <a:avLst/>
          </a:prstGeom>
          <a:solidFill>
            <a:srgbClr val="F6A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p:cNvSpPr txBox="1"/>
          <p:nvPr/>
        </p:nvSpPr>
        <p:spPr>
          <a:xfrm>
            <a:off x="1066800" y="143989"/>
            <a:ext cx="7010400" cy="492443"/>
          </a:xfrm>
          <a:prstGeom prst="rect">
            <a:avLst/>
          </a:prstGeom>
          <a:noFill/>
        </p:spPr>
        <p:txBody>
          <a:bodyPr wrap="square" rtlCol="0">
            <a:spAutoFit/>
          </a:bodyPr>
          <a:lstStyle/>
          <a:p>
            <a:pPr algn="ctr"/>
            <a:r>
              <a:rPr lang="en-US" sz="2500" b="1" dirty="0" smtClean="0">
                <a:solidFill>
                  <a:schemeClr val="bg1"/>
                </a:solidFill>
                <a:latin typeface="Helvetica"/>
                <a:cs typeface="Helvetica"/>
              </a:rPr>
              <a:t>Customer Satisfaction – Wide-Angle View</a:t>
            </a:r>
            <a:endParaRPr lang="en-US" sz="2500" b="1" dirty="0">
              <a:solidFill>
                <a:schemeClr val="bg1"/>
              </a:solidFill>
              <a:latin typeface="Helvetica"/>
              <a:cs typeface="Helvetica"/>
            </a:endParaRPr>
          </a:p>
        </p:txBody>
      </p:sp>
      <p:sp>
        <p:nvSpPr>
          <p:cNvPr id="11" name="Rectangle 10"/>
          <p:cNvSpPr/>
          <p:nvPr/>
        </p:nvSpPr>
        <p:spPr>
          <a:xfrm>
            <a:off x="-1" y="6530003"/>
            <a:ext cx="9152985" cy="339979"/>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p:cNvSpPr txBox="1"/>
          <p:nvPr/>
        </p:nvSpPr>
        <p:spPr>
          <a:xfrm>
            <a:off x="3314700" y="6550030"/>
            <a:ext cx="2514600" cy="276999"/>
          </a:xfrm>
          <a:prstGeom prst="rect">
            <a:avLst/>
          </a:prstGeom>
          <a:noFill/>
        </p:spPr>
        <p:txBody>
          <a:bodyPr wrap="square" rtlCol="0">
            <a:spAutoFit/>
          </a:bodyPr>
          <a:lstStyle/>
          <a:p>
            <a:pPr algn="ctr"/>
            <a:r>
              <a:rPr lang="en-US" sz="1200" b="1" dirty="0" smtClean="0">
                <a:solidFill>
                  <a:schemeClr val="bg1"/>
                </a:solidFill>
                <a:latin typeface="Helvetica"/>
                <a:cs typeface="Helvetica"/>
              </a:rPr>
              <a:t>Copyright Roger J. Best, 2012</a:t>
            </a:r>
            <a:endParaRPr lang="en-US" sz="1200" b="1" dirty="0">
              <a:solidFill>
                <a:schemeClr val="bg1"/>
              </a:solidFill>
              <a:latin typeface="Helvetica"/>
              <a:cs typeface="Helvetica"/>
            </a:endParaRPr>
          </a:p>
        </p:txBody>
      </p:sp>
      <p:sp>
        <p:nvSpPr>
          <p:cNvPr id="17" name="TextBox 16"/>
          <p:cNvSpPr txBox="1"/>
          <p:nvPr/>
        </p:nvSpPr>
        <p:spPr>
          <a:xfrm>
            <a:off x="7678480" y="76200"/>
            <a:ext cx="1377340" cy="646331"/>
          </a:xfrm>
          <a:prstGeom prst="rect">
            <a:avLst/>
          </a:prstGeom>
          <a:noFill/>
        </p:spPr>
        <p:txBody>
          <a:bodyPr wrap="square" rtlCol="0">
            <a:spAutoFit/>
          </a:bodyPr>
          <a:lstStyle/>
          <a:p>
            <a:pPr algn="r"/>
            <a:r>
              <a:rPr lang="en-US" b="1" dirty="0" smtClean="0">
                <a:solidFill>
                  <a:schemeClr val="bg1"/>
                </a:solidFill>
                <a:latin typeface="Helvetica"/>
                <a:cs typeface="Helvetica"/>
              </a:rPr>
              <a:t>MBM6</a:t>
            </a:r>
          </a:p>
          <a:p>
            <a:pPr algn="r"/>
            <a:r>
              <a:rPr lang="en-US" dirty="0" smtClean="0">
                <a:solidFill>
                  <a:schemeClr val="bg1"/>
                </a:solidFill>
                <a:latin typeface="Helvetica"/>
                <a:cs typeface="Helvetica"/>
              </a:rPr>
              <a:t>Chapter 1</a:t>
            </a:r>
          </a:p>
        </p:txBody>
      </p:sp>
      <p:pic>
        <p:nvPicPr>
          <p:cNvPr id="18" name="Picture 2"/>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9467" b="92899" l="1020" r="89796">
                        <a14:foregroundMark x1="1020" y1="92308" x2="53061" y2="92899"/>
                        <a14:foregroundMark x1="50680" y1="87574" x2="62925" y2="21302"/>
                        <a14:foregroundMark x1="55782" y1="17160" x2="44558" y2="81065"/>
                        <a14:foregroundMark x1="71769" y1="27219" x2="88435" y2="82249"/>
                      </a14:backgroundRemoval>
                    </a14:imgEffect>
                  </a14:imgLayer>
                </a14:imgProps>
              </a:ext>
            </a:extLst>
          </a:blip>
          <a:srcRect/>
          <a:stretch>
            <a:fillRect/>
          </a:stretch>
        </p:blipFill>
        <p:spPr bwMode="auto">
          <a:xfrm>
            <a:off x="0" y="133721"/>
            <a:ext cx="1301896" cy="692150"/>
          </a:xfrm>
          <a:prstGeom prst="rect">
            <a:avLst/>
          </a:prstGeom>
          <a:noFill/>
          <a:ln w="9525">
            <a:noFill/>
            <a:miter lim="800000"/>
            <a:headEnd/>
            <a:tailEnd/>
          </a:ln>
        </p:spPr>
      </p:pic>
      <p:pic>
        <p:nvPicPr>
          <p:cNvPr id="2" name="Picture 1" descr="Screen Shot 2012-02-19 at 12.53.23 PM.png"/>
          <p:cNvPicPr>
            <a:picLocks noChangeAspect="1"/>
          </p:cNvPicPr>
          <p:nvPr/>
        </p:nvPicPr>
        <p:blipFill rotWithShape="1">
          <a:blip r:embed="rId4" cstate="print">
            <a:extLst>
              <a:ext uri="{28A0092B-C50C-407E-A947-70E740481C1C}">
                <a14:useLocalDpi xmlns:a14="http://schemas.microsoft.com/office/drawing/2010/main" val="0"/>
              </a:ext>
            </a:extLst>
          </a:blip>
          <a:srcRect l="14157" t="11073" r="3305" b="1973"/>
          <a:stretch/>
        </p:blipFill>
        <p:spPr>
          <a:xfrm>
            <a:off x="806992" y="1243164"/>
            <a:ext cx="7530016" cy="4191000"/>
          </a:xfrm>
          <a:prstGeom prst="rect">
            <a:avLst/>
          </a:prstGeom>
        </p:spPr>
      </p:pic>
      <p:sp>
        <p:nvSpPr>
          <p:cNvPr id="13" name="TextBox 12"/>
          <p:cNvSpPr txBox="1"/>
          <p:nvPr/>
        </p:nvSpPr>
        <p:spPr>
          <a:xfrm>
            <a:off x="114300" y="5638800"/>
            <a:ext cx="8915400" cy="646331"/>
          </a:xfrm>
          <a:prstGeom prst="rect">
            <a:avLst/>
          </a:prstGeom>
          <a:noFill/>
        </p:spPr>
        <p:txBody>
          <a:bodyPr wrap="square" rtlCol="0">
            <a:spAutoFit/>
          </a:bodyPr>
          <a:lstStyle/>
          <a:p>
            <a:pPr algn="ctr"/>
            <a:r>
              <a:rPr lang="en-US" dirty="0">
                <a:latin typeface="Helvetica"/>
                <a:cs typeface="Helvetica"/>
              </a:rPr>
              <a:t>De-</a:t>
            </a:r>
            <a:r>
              <a:rPr lang="en-US" dirty="0" smtClean="0">
                <a:latin typeface="Helvetica"/>
                <a:cs typeface="Helvetica"/>
              </a:rPr>
              <a:t>averaging </a:t>
            </a:r>
            <a:r>
              <a:rPr lang="en-US" dirty="0">
                <a:latin typeface="Helvetica"/>
                <a:cs typeface="Helvetica"/>
              </a:rPr>
              <a:t>CSI provides a wide-angle view of customer satisfaction and allows </a:t>
            </a:r>
            <a:r>
              <a:rPr lang="en-US" dirty="0" smtClean="0">
                <a:latin typeface="Helvetica"/>
                <a:cs typeface="Helvetica"/>
              </a:rPr>
              <a:t>managers </a:t>
            </a:r>
            <a:r>
              <a:rPr lang="en-US" dirty="0">
                <a:latin typeface="Helvetica"/>
                <a:cs typeface="Helvetica"/>
              </a:rPr>
              <a:t>to see more completely the </a:t>
            </a:r>
            <a:r>
              <a:rPr lang="en-US" b="1" dirty="0">
                <a:latin typeface="Helvetica"/>
                <a:cs typeface="Helvetica"/>
              </a:rPr>
              <a:t>opportunities for improvement. </a:t>
            </a:r>
          </a:p>
        </p:txBody>
      </p:sp>
    </p:spTree>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0" y="0"/>
            <a:ext cx="9144000" cy="9144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0" y="838200"/>
            <a:ext cx="9144000" cy="152400"/>
          </a:xfrm>
          <a:prstGeom prst="rect">
            <a:avLst/>
          </a:prstGeom>
          <a:solidFill>
            <a:srgbClr val="F6A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p:cNvSpPr txBox="1"/>
          <p:nvPr/>
        </p:nvSpPr>
        <p:spPr>
          <a:xfrm>
            <a:off x="1066800" y="143989"/>
            <a:ext cx="7010400" cy="492443"/>
          </a:xfrm>
          <a:prstGeom prst="rect">
            <a:avLst/>
          </a:prstGeom>
          <a:noFill/>
        </p:spPr>
        <p:txBody>
          <a:bodyPr wrap="square" rtlCol="0">
            <a:spAutoFit/>
          </a:bodyPr>
          <a:lstStyle/>
          <a:p>
            <a:pPr algn="ctr"/>
            <a:r>
              <a:rPr lang="en-US" sz="2600" b="1" dirty="0" smtClean="0">
                <a:solidFill>
                  <a:schemeClr val="bg1"/>
                </a:solidFill>
                <a:latin typeface="Helvetica"/>
                <a:cs typeface="Helvetica"/>
              </a:rPr>
              <a:t>Profit Impact of Very Satisfied Customers</a:t>
            </a:r>
            <a:endParaRPr lang="en-US" sz="2600" b="1" dirty="0">
              <a:solidFill>
                <a:schemeClr val="bg1"/>
              </a:solidFill>
              <a:latin typeface="Helvetica"/>
              <a:cs typeface="Helvetica"/>
            </a:endParaRPr>
          </a:p>
        </p:txBody>
      </p:sp>
      <p:sp>
        <p:nvSpPr>
          <p:cNvPr id="11" name="Rectangle 10"/>
          <p:cNvSpPr/>
          <p:nvPr/>
        </p:nvSpPr>
        <p:spPr>
          <a:xfrm>
            <a:off x="-1" y="6530003"/>
            <a:ext cx="9152985" cy="339979"/>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p:cNvSpPr txBox="1"/>
          <p:nvPr/>
        </p:nvSpPr>
        <p:spPr>
          <a:xfrm>
            <a:off x="3314700" y="6550030"/>
            <a:ext cx="2514600" cy="276999"/>
          </a:xfrm>
          <a:prstGeom prst="rect">
            <a:avLst/>
          </a:prstGeom>
          <a:noFill/>
        </p:spPr>
        <p:txBody>
          <a:bodyPr wrap="square" rtlCol="0">
            <a:spAutoFit/>
          </a:bodyPr>
          <a:lstStyle/>
          <a:p>
            <a:pPr algn="ctr"/>
            <a:r>
              <a:rPr lang="en-US" sz="1200" b="1" dirty="0" smtClean="0">
                <a:solidFill>
                  <a:schemeClr val="bg1"/>
                </a:solidFill>
                <a:latin typeface="Helvetica"/>
                <a:cs typeface="Helvetica"/>
              </a:rPr>
              <a:t>Copyright Roger J. Best, 2012</a:t>
            </a:r>
            <a:endParaRPr lang="en-US" sz="1200" b="1" dirty="0">
              <a:solidFill>
                <a:schemeClr val="bg1"/>
              </a:solidFill>
              <a:latin typeface="Helvetica"/>
              <a:cs typeface="Helvetica"/>
            </a:endParaRPr>
          </a:p>
        </p:txBody>
      </p:sp>
      <p:pic>
        <p:nvPicPr>
          <p:cNvPr id="18" name="Picture 2"/>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9467" b="92899" l="1020" r="89796">
                        <a14:foregroundMark x1="1020" y1="92308" x2="53061" y2="92899"/>
                        <a14:foregroundMark x1="50680" y1="87574" x2="62925" y2="21302"/>
                        <a14:foregroundMark x1="55782" y1="17160" x2="44558" y2="81065"/>
                        <a14:foregroundMark x1="71769" y1="27219" x2="88435" y2="82249"/>
                      </a14:backgroundRemoval>
                    </a14:imgEffect>
                  </a14:imgLayer>
                </a14:imgProps>
              </a:ext>
            </a:extLst>
          </a:blip>
          <a:srcRect/>
          <a:stretch>
            <a:fillRect/>
          </a:stretch>
        </p:blipFill>
        <p:spPr bwMode="auto">
          <a:xfrm>
            <a:off x="0" y="152400"/>
            <a:ext cx="1301896" cy="692150"/>
          </a:xfrm>
          <a:prstGeom prst="rect">
            <a:avLst/>
          </a:prstGeom>
          <a:noFill/>
          <a:ln w="9525">
            <a:noFill/>
            <a:miter lim="800000"/>
            <a:headEnd/>
            <a:tailEnd/>
          </a:ln>
        </p:spPr>
      </p:pic>
      <p:pic>
        <p:nvPicPr>
          <p:cNvPr id="10" name="Picture 9" descr="Screen Shot 2012-02-19 at 12.53.40 PM.png"/>
          <p:cNvPicPr>
            <a:picLocks noChangeAspect="1"/>
          </p:cNvPicPr>
          <p:nvPr/>
        </p:nvPicPr>
        <p:blipFill rotWithShape="1">
          <a:blip r:embed="rId4" cstate="print">
            <a:extLst>
              <a:ext uri="{28A0092B-C50C-407E-A947-70E740481C1C}">
                <a14:useLocalDpi xmlns:a14="http://schemas.microsoft.com/office/drawing/2010/main" val="0"/>
              </a:ext>
            </a:extLst>
          </a:blip>
          <a:srcRect l="3196" t="5416" r="1086" b="61389"/>
          <a:stretch/>
        </p:blipFill>
        <p:spPr>
          <a:xfrm>
            <a:off x="309813" y="1828800"/>
            <a:ext cx="8524374" cy="2971800"/>
          </a:xfrm>
          <a:prstGeom prst="rect">
            <a:avLst/>
          </a:prstGeom>
        </p:spPr>
      </p:pic>
      <p:sp>
        <p:nvSpPr>
          <p:cNvPr id="2" name="TextBox 1"/>
          <p:cNvSpPr txBox="1"/>
          <p:nvPr/>
        </p:nvSpPr>
        <p:spPr>
          <a:xfrm>
            <a:off x="587037" y="5105400"/>
            <a:ext cx="7794963" cy="1107996"/>
          </a:xfrm>
          <a:prstGeom prst="rect">
            <a:avLst/>
          </a:prstGeom>
          <a:noFill/>
        </p:spPr>
        <p:txBody>
          <a:bodyPr wrap="square" rtlCol="0">
            <a:spAutoFit/>
          </a:bodyPr>
          <a:lstStyle/>
          <a:p>
            <a:pPr algn="ctr"/>
            <a:r>
              <a:rPr lang="en-US" sz="2200" dirty="0">
                <a:latin typeface="Helvetica"/>
                <a:cs typeface="Helvetica"/>
              </a:rPr>
              <a:t>“Very satisfied” customers not only </a:t>
            </a:r>
            <a:r>
              <a:rPr lang="en-US" sz="2200" b="1" dirty="0">
                <a:latin typeface="Helvetica"/>
                <a:cs typeface="Helvetica"/>
              </a:rPr>
              <a:t>buy more</a:t>
            </a:r>
            <a:r>
              <a:rPr lang="en-US" sz="2200" dirty="0">
                <a:latin typeface="Helvetica"/>
                <a:cs typeface="Helvetica"/>
              </a:rPr>
              <a:t>, they often buy </a:t>
            </a:r>
            <a:r>
              <a:rPr lang="en-US" sz="2200" b="1" dirty="0">
                <a:latin typeface="Helvetica"/>
                <a:cs typeface="Helvetica"/>
              </a:rPr>
              <a:t>higher</a:t>
            </a:r>
            <a:r>
              <a:rPr lang="en-US" sz="2200" b="1" dirty="0" smtClean="0">
                <a:latin typeface="Helvetica"/>
                <a:cs typeface="Helvetica"/>
              </a:rPr>
              <a:t>-margin</a:t>
            </a:r>
            <a:r>
              <a:rPr lang="en-US" sz="2200" dirty="0" smtClean="0">
                <a:latin typeface="Helvetica"/>
                <a:cs typeface="Helvetica"/>
              </a:rPr>
              <a:t> </a:t>
            </a:r>
            <a:r>
              <a:rPr lang="en-US" sz="2200" dirty="0">
                <a:latin typeface="Helvetica"/>
                <a:cs typeface="Helvetica"/>
              </a:rPr>
              <a:t>products and services, which results in a </a:t>
            </a:r>
            <a:r>
              <a:rPr lang="en-US" sz="2200" b="1" dirty="0">
                <a:latin typeface="Helvetica"/>
                <a:cs typeface="Helvetica"/>
              </a:rPr>
              <a:t>higher percent margin </a:t>
            </a:r>
            <a:r>
              <a:rPr lang="en-US" sz="2200" dirty="0">
                <a:latin typeface="Helvetica"/>
                <a:cs typeface="Helvetica"/>
              </a:rPr>
              <a:t>on total sales. </a:t>
            </a:r>
          </a:p>
        </p:txBody>
      </p:sp>
      <p:sp>
        <p:nvSpPr>
          <p:cNvPr id="4" name="TextBox 3"/>
          <p:cNvSpPr txBox="1"/>
          <p:nvPr/>
        </p:nvSpPr>
        <p:spPr>
          <a:xfrm>
            <a:off x="0" y="1160738"/>
            <a:ext cx="9144000" cy="415498"/>
          </a:xfrm>
          <a:prstGeom prst="rect">
            <a:avLst/>
          </a:prstGeom>
          <a:noFill/>
        </p:spPr>
        <p:txBody>
          <a:bodyPr wrap="square" rtlCol="0">
            <a:spAutoFit/>
          </a:bodyPr>
          <a:lstStyle/>
          <a:p>
            <a:pPr algn="ctr"/>
            <a:r>
              <a:rPr lang="en-US" sz="2100" b="1" dirty="0">
                <a:latin typeface="Helvetica"/>
                <a:cs typeface="Helvetica"/>
              </a:rPr>
              <a:t>De-</a:t>
            </a:r>
            <a:r>
              <a:rPr lang="en-US" sz="2100" b="1" dirty="0" smtClean="0">
                <a:latin typeface="Helvetica"/>
                <a:cs typeface="Helvetica"/>
              </a:rPr>
              <a:t>averaging CSI is critical to understanding customer </a:t>
            </a:r>
            <a:r>
              <a:rPr lang="en-US" sz="2100" b="1" dirty="0">
                <a:latin typeface="Helvetica"/>
                <a:cs typeface="Helvetica"/>
              </a:rPr>
              <a:t>profitability </a:t>
            </a:r>
          </a:p>
        </p:txBody>
      </p:sp>
      <p:sp>
        <p:nvSpPr>
          <p:cNvPr id="13" name="TextBox 12"/>
          <p:cNvSpPr txBox="1"/>
          <p:nvPr/>
        </p:nvSpPr>
        <p:spPr>
          <a:xfrm>
            <a:off x="7848600" y="69503"/>
            <a:ext cx="1219200" cy="692497"/>
          </a:xfrm>
          <a:prstGeom prst="rect">
            <a:avLst/>
          </a:prstGeom>
          <a:solidFill>
            <a:srgbClr val="F6A400"/>
          </a:solidFill>
          <a:ln>
            <a:noFill/>
          </a:ln>
        </p:spPr>
        <p:txBody>
          <a:bodyPr wrap="square" rtlCol="0">
            <a:spAutoFit/>
          </a:bodyPr>
          <a:lstStyle/>
          <a:p>
            <a:pPr algn="ctr"/>
            <a:r>
              <a:rPr lang="en-US" sz="1300" b="1" dirty="0" smtClean="0"/>
              <a:t>Marketing </a:t>
            </a:r>
            <a:r>
              <a:rPr lang="en-US" sz="1300" b="1" dirty="0" smtClean="0"/>
              <a:t>Performance</a:t>
            </a:r>
            <a:br>
              <a:rPr lang="en-US" sz="1300" b="1" dirty="0" smtClean="0"/>
            </a:br>
            <a:r>
              <a:rPr lang="en-US" sz="1300" b="1" dirty="0" smtClean="0"/>
              <a:t>Tool  1.1 </a:t>
            </a:r>
            <a:endParaRPr lang="en-US" sz="1300" b="1" dirty="0"/>
          </a:p>
        </p:txBody>
      </p:sp>
    </p:spTree>
    <p:extLst>
      <p:ext uri="{BB962C8B-B14F-4D97-AF65-F5344CB8AC3E}">
        <p14:creationId xmlns:p14="http://schemas.microsoft.com/office/powerpoint/2010/main" val="1207504379"/>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0" y="0"/>
            <a:ext cx="9144000" cy="9144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0" y="762000"/>
            <a:ext cx="9144000" cy="152400"/>
          </a:xfrm>
          <a:prstGeom prst="rect">
            <a:avLst/>
          </a:prstGeom>
          <a:solidFill>
            <a:srgbClr val="F6A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p:cNvSpPr txBox="1"/>
          <p:nvPr/>
        </p:nvSpPr>
        <p:spPr>
          <a:xfrm>
            <a:off x="1066800" y="143989"/>
            <a:ext cx="7010400" cy="492443"/>
          </a:xfrm>
          <a:prstGeom prst="rect">
            <a:avLst/>
          </a:prstGeom>
          <a:noFill/>
        </p:spPr>
        <p:txBody>
          <a:bodyPr wrap="square" rtlCol="0">
            <a:spAutoFit/>
          </a:bodyPr>
          <a:lstStyle/>
          <a:p>
            <a:pPr algn="ctr"/>
            <a:r>
              <a:rPr lang="en-US" sz="2600" b="1" dirty="0" smtClean="0">
                <a:solidFill>
                  <a:schemeClr val="bg1"/>
                </a:solidFill>
                <a:latin typeface="Helvetica"/>
                <a:cs typeface="Helvetica"/>
              </a:rPr>
              <a:t>Profitability of Satisfied Customers</a:t>
            </a:r>
            <a:endParaRPr lang="en-US" sz="2600" b="1" dirty="0">
              <a:solidFill>
                <a:schemeClr val="bg1"/>
              </a:solidFill>
              <a:latin typeface="Helvetica"/>
              <a:cs typeface="Helvetica"/>
            </a:endParaRPr>
          </a:p>
        </p:txBody>
      </p:sp>
      <p:sp>
        <p:nvSpPr>
          <p:cNvPr id="11" name="Rectangle 10"/>
          <p:cNvSpPr/>
          <p:nvPr/>
        </p:nvSpPr>
        <p:spPr>
          <a:xfrm>
            <a:off x="-1" y="6530003"/>
            <a:ext cx="9152985" cy="339979"/>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p:cNvSpPr txBox="1"/>
          <p:nvPr/>
        </p:nvSpPr>
        <p:spPr>
          <a:xfrm>
            <a:off x="3314700" y="6550030"/>
            <a:ext cx="2514600" cy="276999"/>
          </a:xfrm>
          <a:prstGeom prst="rect">
            <a:avLst/>
          </a:prstGeom>
          <a:noFill/>
        </p:spPr>
        <p:txBody>
          <a:bodyPr wrap="square" rtlCol="0">
            <a:spAutoFit/>
          </a:bodyPr>
          <a:lstStyle/>
          <a:p>
            <a:pPr algn="ctr"/>
            <a:r>
              <a:rPr lang="en-US" sz="1200" b="1" dirty="0" smtClean="0">
                <a:solidFill>
                  <a:schemeClr val="bg1"/>
                </a:solidFill>
                <a:latin typeface="Helvetica"/>
                <a:cs typeface="Helvetica"/>
              </a:rPr>
              <a:t>Copyright Roger J. Best, 2012</a:t>
            </a:r>
            <a:endParaRPr lang="en-US" sz="1200" b="1" dirty="0">
              <a:solidFill>
                <a:schemeClr val="bg1"/>
              </a:solidFill>
              <a:latin typeface="Helvetica"/>
              <a:cs typeface="Helvetica"/>
            </a:endParaRPr>
          </a:p>
        </p:txBody>
      </p:sp>
      <p:sp>
        <p:nvSpPr>
          <p:cNvPr id="17" name="TextBox 16"/>
          <p:cNvSpPr txBox="1"/>
          <p:nvPr/>
        </p:nvSpPr>
        <p:spPr>
          <a:xfrm>
            <a:off x="7678480" y="76200"/>
            <a:ext cx="1377340" cy="646331"/>
          </a:xfrm>
          <a:prstGeom prst="rect">
            <a:avLst/>
          </a:prstGeom>
          <a:noFill/>
        </p:spPr>
        <p:txBody>
          <a:bodyPr wrap="square" rtlCol="0">
            <a:spAutoFit/>
          </a:bodyPr>
          <a:lstStyle/>
          <a:p>
            <a:pPr algn="r"/>
            <a:r>
              <a:rPr lang="en-US" b="1" dirty="0" smtClean="0">
                <a:solidFill>
                  <a:schemeClr val="bg1"/>
                </a:solidFill>
                <a:latin typeface="Helvetica"/>
                <a:cs typeface="Helvetica"/>
              </a:rPr>
              <a:t>MBM6</a:t>
            </a:r>
          </a:p>
          <a:p>
            <a:pPr algn="r"/>
            <a:r>
              <a:rPr lang="en-US" dirty="0" smtClean="0">
                <a:solidFill>
                  <a:schemeClr val="bg1"/>
                </a:solidFill>
                <a:latin typeface="Helvetica"/>
                <a:cs typeface="Helvetica"/>
              </a:rPr>
              <a:t>Chapter 1</a:t>
            </a:r>
          </a:p>
        </p:txBody>
      </p:sp>
      <p:pic>
        <p:nvPicPr>
          <p:cNvPr id="18" name="Picture 2"/>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9467" b="92899" l="1020" r="89796">
                        <a14:foregroundMark x1="1020" y1="92308" x2="53061" y2="92899"/>
                        <a14:foregroundMark x1="50680" y1="87574" x2="62925" y2="21302"/>
                        <a14:foregroundMark x1="55782" y1="17160" x2="44558" y2="81065"/>
                        <a14:foregroundMark x1="71769" y1="27219" x2="88435" y2="82249"/>
                      </a14:backgroundRemoval>
                    </a14:imgEffect>
                  </a14:imgLayer>
                </a14:imgProps>
              </a:ext>
            </a:extLst>
          </a:blip>
          <a:srcRect/>
          <a:stretch>
            <a:fillRect/>
          </a:stretch>
        </p:blipFill>
        <p:spPr bwMode="auto">
          <a:xfrm>
            <a:off x="0" y="133721"/>
            <a:ext cx="1301896" cy="692150"/>
          </a:xfrm>
          <a:prstGeom prst="rect">
            <a:avLst/>
          </a:prstGeom>
          <a:noFill/>
          <a:ln w="9525">
            <a:noFill/>
            <a:miter lim="800000"/>
            <a:headEnd/>
            <a:tailEnd/>
          </a:ln>
        </p:spPr>
      </p:pic>
      <p:pic>
        <p:nvPicPr>
          <p:cNvPr id="2" name="Picture 1" descr="Screen Shot 2012-02-19 at 12.53.40 PM.png"/>
          <p:cNvPicPr>
            <a:picLocks noChangeAspect="1"/>
          </p:cNvPicPr>
          <p:nvPr/>
        </p:nvPicPr>
        <p:blipFill rotWithShape="1">
          <a:blip r:embed="rId4" cstate="print">
            <a:extLst>
              <a:ext uri="{28A0092B-C50C-407E-A947-70E740481C1C}">
                <a14:useLocalDpi xmlns:a14="http://schemas.microsoft.com/office/drawing/2010/main" val="0"/>
              </a:ext>
            </a:extLst>
          </a:blip>
          <a:srcRect l="6561" t="41233" r="3609" b="1288"/>
          <a:stretch/>
        </p:blipFill>
        <p:spPr>
          <a:xfrm>
            <a:off x="1171165" y="1066800"/>
            <a:ext cx="6801670" cy="4191000"/>
          </a:xfrm>
          <a:prstGeom prst="rect">
            <a:avLst/>
          </a:prstGeom>
        </p:spPr>
      </p:pic>
      <p:sp>
        <p:nvSpPr>
          <p:cNvPr id="14" name="TextBox 13"/>
          <p:cNvSpPr txBox="1"/>
          <p:nvPr/>
        </p:nvSpPr>
        <p:spPr>
          <a:xfrm>
            <a:off x="695325" y="5385137"/>
            <a:ext cx="7753350" cy="1015663"/>
          </a:xfrm>
          <a:prstGeom prst="rect">
            <a:avLst/>
          </a:prstGeom>
          <a:noFill/>
        </p:spPr>
        <p:txBody>
          <a:bodyPr wrap="square" rtlCol="0">
            <a:spAutoFit/>
          </a:bodyPr>
          <a:lstStyle/>
          <a:p>
            <a:pPr algn="ctr"/>
            <a:r>
              <a:rPr lang="en-US" sz="2000" dirty="0">
                <a:latin typeface="Helvetica"/>
                <a:cs typeface="Helvetica"/>
              </a:rPr>
              <a:t>When we chart customer profitability against customer </a:t>
            </a:r>
            <a:r>
              <a:rPr lang="en-US" sz="2000" dirty="0" smtClean="0">
                <a:latin typeface="Helvetica"/>
                <a:cs typeface="Helvetica"/>
              </a:rPr>
              <a:t>satisfaction, we </a:t>
            </a:r>
            <a:r>
              <a:rPr lang="en-US" sz="2000" dirty="0">
                <a:latin typeface="Helvetica"/>
                <a:cs typeface="Helvetica"/>
              </a:rPr>
              <a:t>see that the </a:t>
            </a:r>
            <a:r>
              <a:rPr lang="en-US" sz="2000" b="1" dirty="0">
                <a:latin typeface="Helvetica"/>
                <a:cs typeface="Helvetica"/>
              </a:rPr>
              <a:t>“very satisfied” </a:t>
            </a:r>
            <a:r>
              <a:rPr lang="en-US" sz="2000" dirty="0">
                <a:latin typeface="Helvetica"/>
                <a:cs typeface="Helvetica"/>
              </a:rPr>
              <a:t>customers are the ones who </a:t>
            </a:r>
            <a:r>
              <a:rPr lang="en-US" sz="2000" b="1" dirty="0">
                <a:latin typeface="Helvetica"/>
                <a:cs typeface="Helvetica"/>
              </a:rPr>
              <a:t>drive profitability. </a:t>
            </a:r>
          </a:p>
        </p:txBody>
      </p:sp>
    </p:spTree>
    <p:extLst>
      <p:ext uri="{BB962C8B-B14F-4D97-AF65-F5344CB8AC3E}">
        <p14:creationId xmlns:p14="http://schemas.microsoft.com/office/powerpoint/2010/main" val="152965405"/>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0" y="0"/>
            <a:ext cx="9144000" cy="9144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0" y="838200"/>
            <a:ext cx="9144000" cy="152400"/>
          </a:xfrm>
          <a:prstGeom prst="rect">
            <a:avLst/>
          </a:prstGeom>
          <a:solidFill>
            <a:srgbClr val="F6A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p:cNvSpPr txBox="1"/>
          <p:nvPr/>
        </p:nvSpPr>
        <p:spPr>
          <a:xfrm>
            <a:off x="1066800" y="112146"/>
            <a:ext cx="7010400" cy="553998"/>
          </a:xfrm>
          <a:prstGeom prst="rect">
            <a:avLst/>
          </a:prstGeom>
          <a:noFill/>
        </p:spPr>
        <p:txBody>
          <a:bodyPr wrap="square" rtlCol="0">
            <a:spAutoFit/>
          </a:bodyPr>
          <a:lstStyle/>
          <a:p>
            <a:pPr algn="ctr"/>
            <a:r>
              <a:rPr lang="en-US" sz="3000" b="1" dirty="0" smtClean="0">
                <a:solidFill>
                  <a:schemeClr val="bg1"/>
                </a:solidFill>
                <a:latin typeface="Helvetica"/>
                <a:cs typeface="Helvetica"/>
              </a:rPr>
              <a:t>Complaint Behavior and Retention</a:t>
            </a:r>
            <a:endParaRPr lang="en-US" sz="3000" b="1" dirty="0">
              <a:solidFill>
                <a:schemeClr val="bg1"/>
              </a:solidFill>
              <a:latin typeface="Helvetica"/>
              <a:cs typeface="Helvetica"/>
            </a:endParaRPr>
          </a:p>
        </p:txBody>
      </p:sp>
      <p:sp>
        <p:nvSpPr>
          <p:cNvPr id="11" name="Rectangle 10"/>
          <p:cNvSpPr/>
          <p:nvPr/>
        </p:nvSpPr>
        <p:spPr>
          <a:xfrm>
            <a:off x="-1" y="6530003"/>
            <a:ext cx="9152985" cy="339979"/>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p:cNvSpPr txBox="1"/>
          <p:nvPr/>
        </p:nvSpPr>
        <p:spPr>
          <a:xfrm>
            <a:off x="3314700" y="6550030"/>
            <a:ext cx="2514600" cy="276999"/>
          </a:xfrm>
          <a:prstGeom prst="rect">
            <a:avLst/>
          </a:prstGeom>
          <a:noFill/>
        </p:spPr>
        <p:txBody>
          <a:bodyPr wrap="square" rtlCol="0">
            <a:spAutoFit/>
          </a:bodyPr>
          <a:lstStyle/>
          <a:p>
            <a:pPr algn="ctr"/>
            <a:r>
              <a:rPr lang="en-US" sz="1200" b="1" dirty="0" smtClean="0">
                <a:solidFill>
                  <a:schemeClr val="bg1"/>
                </a:solidFill>
                <a:latin typeface="Helvetica"/>
                <a:cs typeface="Helvetica"/>
              </a:rPr>
              <a:t>Copyright Roger J. Best, 2012</a:t>
            </a:r>
            <a:endParaRPr lang="en-US" sz="1200" b="1" dirty="0">
              <a:solidFill>
                <a:schemeClr val="bg1"/>
              </a:solidFill>
              <a:latin typeface="Helvetica"/>
              <a:cs typeface="Helvetica"/>
            </a:endParaRPr>
          </a:p>
        </p:txBody>
      </p:sp>
      <p:pic>
        <p:nvPicPr>
          <p:cNvPr id="18" name="Picture 2"/>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9467" b="92899" l="1020" r="89796">
                        <a14:foregroundMark x1="1020" y1="92308" x2="53061" y2="92899"/>
                        <a14:foregroundMark x1="50680" y1="87574" x2="62925" y2="21302"/>
                        <a14:foregroundMark x1="55782" y1="17160" x2="44558" y2="81065"/>
                        <a14:foregroundMark x1="71769" y1="27219" x2="88435" y2="82249"/>
                      </a14:backgroundRemoval>
                    </a14:imgEffect>
                  </a14:imgLayer>
                </a14:imgProps>
              </a:ext>
            </a:extLst>
          </a:blip>
          <a:srcRect/>
          <a:stretch>
            <a:fillRect/>
          </a:stretch>
        </p:blipFill>
        <p:spPr bwMode="auto">
          <a:xfrm>
            <a:off x="0" y="133721"/>
            <a:ext cx="1301896" cy="692150"/>
          </a:xfrm>
          <a:prstGeom prst="rect">
            <a:avLst/>
          </a:prstGeom>
          <a:noFill/>
          <a:ln w="9525">
            <a:noFill/>
            <a:miter lim="800000"/>
            <a:headEnd/>
            <a:tailEnd/>
          </a:ln>
        </p:spPr>
      </p:pic>
      <p:sp>
        <p:nvSpPr>
          <p:cNvPr id="14" name="TextBox 13"/>
          <p:cNvSpPr txBox="1"/>
          <p:nvPr/>
        </p:nvSpPr>
        <p:spPr>
          <a:xfrm>
            <a:off x="400050" y="5692914"/>
            <a:ext cx="8343900" cy="707886"/>
          </a:xfrm>
          <a:prstGeom prst="rect">
            <a:avLst/>
          </a:prstGeom>
          <a:noFill/>
        </p:spPr>
        <p:txBody>
          <a:bodyPr wrap="square" rtlCol="0">
            <a:spAutoFit/>
          </a:bodyPr>
          <a:lstStyle/>
          <a:p>
            <a:pPr algn="ctr"/>
            <a:r>
              <a:rPr lang="en-US" sz="2000" dirty="0" smtClean="0">
                <a:latin typeface="Helvetica"/>
                <a:cs typeface="Helvetica"/>
              </a:rPr>
              <a:t>Each </a:t>
            </a:r>
            <a:r>
              <a:rPr lang="en-US" sz="2000" dirty="0">
                <a:latin typeface="Helvetica"/>
                <a:cs typeface="Helvetica"/>
              </a:rPr>
              <a:t>year, the </a:t>
            </a:r>
            <a:r>
              <a:rPr lang="en-US" sz="2000" dirty="0" smtClean="0">
                <a:latin typeface="Helvetica"/>
                <a:cs typeface="Helvetica"/>
              </a:rPr>
              <a:t>business above </a:t>
            </a:r>
            <a:r>
              <a:rPr lang="en-US" sz="2000" b="1" dirty="0">
                <a:latin typeface="Helvetica"/>
                <a:cs typeface="Helvetica"/>
              </a:rPr>
              <a:t>loses </a:t>
            </a:r>
            <a:r>
              <a:rPr lang="en-US" sz="2000" b="1" dirty="0" smtClean="0">
                <a:latin typeface="Helvetica"/>
                <a:cs typeface="Helvetica"/>
              </a:rPr>
              <a:t>22,400 </a:t>
            </a:r>
            <a:r>
              <a:rPr lang="en-US" sz="2000" dirty="0">
                <a:latin typeface="Helvetica"/>
                <a:cs typeface="Helvetica"/>
              </a:rPr>
              <a:t>customers who </a:t>
            </a:r>
            <a:r>
              <a:rPr lang="en-US" sz="2000" dirty="0" smtClean="0">
                <a:latin typeface="Helvetica"/>
                <a:cs typeface="Helvetica"/>
              </a:rPr>
              <a:t>are dissatisfied, </a:t>
            </a:r>
            <a:r>
              <a:rPr lang="en-US" sz="2000" b="1" dirty="0" smtClean="0">
                <a:latin typeface="Helvetica"/>
                <a:cs typeface="Helvetica"/>
              </a:rPr>
              <a:t>but do not complain.</a:t>
            </a:r>
            <a:endParaRPr lang="en-US" sz="2000" b="1" dirty="0">
              <a:latin typeface="Helvetica"/>
              <a:cs typeface="Helvetica"/>
            </a:endParaRPr>
          </a:p>
        </p:txBody>
      </p:sp>
      <p:pic>
        <p:nvPicPr>
          <p:cNvPr id="4" name="Picture 3" descr="Screen Shot 2012-02-03 at 4.07.01 PM.png"/>
          <p:cNvPicPr>
            <a:picLocks noChangeAspect="1"/>
          </p:cNvPicPr>
          <p:nvPr/>
        </p:nvPicPr>
        <p:blipFill rotWithShape="1">
          <a:blip r:embed="rId4" cstate="print">
            <a:extLst>
              <a:ext uri="{28A0092B-C50C-407E-A947-70E740481C1C}">
                <a14:useLocalDpi xmlns:a14="http://schemas.microsoft.com/office/drawing/2010/main" val="0"/>
              </a:ext>
            </a:extLst>
          </a:blip>
          <a:srcRect l="11924" t="12717" r="1997" b="3059"/>
          <a:stretch/>
        </p:blipFill>
        <p:spPr>
          <a:xfrm>
            <a:off x="1348650" y="1501914"/>
            <a:ext cx="6446700" cy="4065586"/>
          </a:xfrm>
          <a:prstGeom prst="rect">
            <a:avLst/>
          </a:prstGeom>
        </p:spPr>
      </p:pic>
      <p:sp>
        <p:nvSpPr>
          <p:cNvPr id="5" name="TextBox 4"/>
          <p:cNvSpPr txBox="1"/>
          <p:nvPr/>
        </p:nvSpPr>
        <p:spPr>
          <a:xfrm>
            <a:off x="-81176" y="1017657"/>
            <a:ext cx="9306352" cy="353943"/>
          </a:xfrm>
          <a:prstGeom prst="rect">
            <a:avLst/>
          </a:prstGeom>
          <a:noFill/>
        </p:spPr>
        <p:txBody>
          <a:bodyPr wrap="square" rtlCol="0">
            <a:spAutoFit/>
          </a:bodyPr>
          <a:lstStyle/>
          <a:p>
            <a:pPr algn="ctr"/>
            <a:r>
              <a:rPr lang="en-US" sz="1700" b="1" dirty="0">
                <a:latin typeface="Helvetica"/>
                <a:cs typeface="Helvetica"/>
              </a:rPr>
              <a:t>Dissatisfied customers </a:t>
            </a:r>
            <a:r>
              <a:rPr lang="en-US" sz="1700" b="1" dirty="0" smtClean="0">
                <a:latin typeface="Helvetica"/>
                <a:cs typeface="Helvetica"/>
              </a:rPr>
              <a:t>often </a:t>
            </a:r>
            <a:r>
              <a:rPr lang="en-US" sz="1700" b="1" dirty="0">
                <a:latin typeface="Helvetica"/>
                <a:cs typeface="Helvetica"/>
              </a:rPr>
              <a:t>do not complain, but they do walk and they do talk. </a:t>
            </a:r>
          </a:p>
        </p:txBody>
      </p:sp>
      <p:sp>
        <p:nvSpPr>
          <p:cNvPr id="13" name="TextBox 12"/>
          <p:cNvSpPr txBox="1"/>
          <p:nvPr/>
        </p:nvSpPr>
        <p:spPr>
          <a:xfrm>
            <a:off x="7848600" y="69503"/>
            <a:ext cx="1219200" cy="692497"/>
          </a:xfrm>
          <a:prstGeom prst="rect">
            <a:avLst/>
          </a:prstGeom>
          <a:solidFill>
            <a:srgbClr val="F6A400"/>
          </a:solidFill>
          <a:ln>
            <a:noFill/>
          </a:ln>
        </p:spPr>
        <p:txBody>
          <a:bodyPr wrap="square" rtlCol="0">
            <a:spAutoFit/>
          </a:bodyPr>
          <a:lstStyle/>
          <a:p>
            <a:pPr algn="ctr"/>
            <a:r>
              <a:rPr lang="en-US" sz="1300" b="1" dirty="0" smtClean="0"/>
              <a:t>Marketing </a:t>
            </a:r>
            <a:r>
              <a:rPr lang="en-US" sz="1300" b="1" dirty="0" smtClean="0"/>
              <a:t>Performance</a:t>
            </a:r>
            <a:br>
              <a:rPr lang="en-US" sz="1300" b="1" dirty="0" smtClean="0"/>
            </a:br>
            <a:r>
              <a:rPr lang="en-US" sz="1300" b="1" dirty="0" smtClean="0"/>
              <a:t>Tool  1.2 </a:t>
            </a:r>
            <a:endParaRPr lang="en-US" sz="1300" b="1" dirty="0"/>
          </a:p>
        </p:txBody>
      </p:sp>
    </p:spTree>
    <p:extLst>
      <p:ext uri="{BB962C8B-B14F-4D97-AF65-F5344CB8AC3E}">
        <p14:creationId xmlns:p14="http://schemas.microsoft.com/office/powerpoint/2010/main" val="2844661903"/>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a:off x="0" y="0"/>
            <a:ext cx="9144000" cy="9144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0" y="762000"/>
            <a:ext cx="9144000" cy="152400"/>
          </a:xfrm>
          <a:prstGeom prst="rect">
            <a:avLst/>
          </a:prstGeom>
          <a:solidFill>
            <a:srgbClr val="F6A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1676400" y="-42055"/>
            <a:ext cx="5791200" cy="830997"/>
          </a:xfrm>
          <a:prstGeom prst="rect">
            <a:avLst/>
          </a:prstGeom>
          <a:noFill/>
        </p:spPr>
        <p:txBody>
          <a:bodyPr wrap="square" rtlCol="0">
            <a:spAutoFit/>
          </a:bodyPr>
          <a:lstStyle/>
          <a:p>
            <a:pPr algn="ctr"/>
            <a:r>
              <a:rPr lang="en-US" sz="2400" b="1" dirty="0" smtClean="0">
                <a:solidFill>
                  <a:schemeClr val="bg1"/>
                </a:solidFill>
                <a:latin typeface="Helvetica"/>
                <a:cs typeface="Helvetica"/>
              </a:rPr>
              <a:t>Customer Dissatisfaction and </a:t>
            </a:r>
          </a:p>
          <a:p>
            <a:pPr algn="ctr"/>
            <a:r>
              <a:rPr lang="en-US" sz="2400" b="1" dirty="0" smtClean="0">
                <a:solidFill>
                  <a:schemeClr val="bg1"/>
                </a:solidFill>
                <a:latin typeface="Helvetica"/>
                <a:cs typeface="Helvetica"/>
              </a:rPr>
              <a:t>the Use of Social Media</a:t>
            </a:r>
            <a:endParaRPr lang="en-US" sz="2400" b="1" dirty="0">
              <a:solidFill>
                <a:schemeClr val="bg1"/>
              </a:solidFill>
              <a:latin typeface="Helvetica"/>
              <a:cs typeface="Helvetica"/>
            </a:endParaRPr>
          </a:p>
        </p:txBody>
      </p:sp>
      <p:sp>
        <p:nvSpPr>
          <p:cNvPr id="10" name="TextBox 9"/>
          <p:cNvSpPr txBox="1"/>
          <p:nvPr/>
        </p:nvSpPr>
        <p:spPr>
          <a:xfrm>
            <a:off x="762000" y="1219200"/>
            <a:ext cx="7620000" cy="3354765"/>
          </a:xfrm>
          <a:prstGeom prst="rect">
            <a:avLst/>
          </a:prstGeom>
          <a:noFill/>
        </p:spPr>
        <p:txBody>
          <a:bodyPr wrap="square" rtlCol="0">
            <a:spAutoFit/>
          </a:bodyPr>
          <a:lstStyle/>
          <a:p>
            <a:pPr algn="ctr"/>
            <a:r>
              <a:rPr lang="en-US" sz="2000" b="1" dirty="0" smtClean="0">
                <a:latin typeface="Helvetica"/>
                <a:cs typeface="Helvetica"/>
              </a:rPr>
              <a:t>Facebook as an </a:t>
            </a:r>
            <a:r>
              <a:rPr lang="en-US" sz="2000" b="1" dirty="0">
                <a:latin typeface="Helvetica"/>
                <a:cs typeface="Helvetica"/>
              </a:rPr>
              <a:t>O</a:t>
            </a:r>
            <a:r>
              <a:rPr lang="en-US" sz="2000" b="1" dirty="0" smtClean="0">
                <a:latin typeface="Helvetica"/>
                <a:cs typeface="Helvetica"/>
              </a:rPr>
              <a:t>utlet for Customer Dissatisfaction</a:t>
            </a:r>
          </a:p>
          <a:p>
            <a:endParaRPr lang="en-US" sz="1200" dirty="0" smtClean="0">
              <a:latin typeface="Helvetica"/>
              <a:cs typeface="Helvetica"/>
            </a:endParaRPr>
          </a:p>
          <a:p>
            <a:r>
              <a:rPr lang="en-US" sz="2000" dirty="0" smtClean="0">
                <a:latin typeface="Helvetica"/>
                <a:cs typeface="Helvetica"/>
              </a:rPr>
              <a:t>An individual’s car was towed despite being legally parked with a valid parking sticker. </a:t>
            </a:r>
            <a:r>
              <a:rPr lang="en-US" sz="2000" dirty="0">
                <a:latin typeface="Helvetica"/>
                <a:cs typeface="Helvetica"/>
              </a:rPr>
              <a:t>T</a:t>
            </a:r>
            <a:r>
              <a:rPr lang="en-US" sz="2000" dirty="0" smtClean="0">
                <a:latin typeface="Helvetica"/>
                <a:cs typeface="Helvetica"/>
              </a:rPr>
              <a:t>he individual created a Facebook page to express his dissatisfaction with the towing company.</a:t>
            </a:r>
          </a:p>
          <a:p>
            <a:endParaRPr lang="en-US" sz="2000" dirty="0" smtClean="0">
              <a:latin typeface="Helvetica"/>
              <a:cs typeface="Helvetica"/>
            </a:endParaRPr>
          </a:p>
          <a:p>
            <a:r>
              <a:rPr lang="en-US" sz="2000" dirty="0">
                <a:latin typeface="Helvetica"/>
                <a:cs typeface="Helvetica"/>
              </a:rPr>
              <a:t>M</a:t>
            </a:r>
            <a:r>
              <a:rPr lang="en-US" sz="2000" dirty="0" smtClean="0">
                <a:latin typeface="Helvetica"/>
                <a:cs typeface="Helvetica"/>
              </a:rPr>
              <a:t>ore than 10,000 supporters, some using other social media, also expressed their dissatisfaction with the towing company.  </a:t>
            </a:r>
          </a:p>
          <a:p>
            <a:endParaRPr lang="en-US" sz="2000" dirty="0" smtClean="0">
              <a:latin typeface="Helvetica"/>
              <a:cs typeface="Helvetica"/>
            </a:endParaRPr>
          </a:p>
          <a:p>
            <a:r>
              <a:rPr lang="en-US" sz="2000" dirty="0" smtClean="0">
                <a:latin typeface="Helvetica"/>
                <a:cs typeface="Helvetica"/>
              </a:rPr>
              <a:t>Many related their own bad experiences, and 20 formal complaints were filed over a 3-year </a:t>
            </a:r>
            <a:r>
              <a:rPr lang="en-US" sz="2000" dirty="0">
                <a:latin typeface="Helvetica"/>
                <a:cs typeface="Helvetica"/>
              </a:rPr>
              <a:t>period as a result .</a:t>
            </a:r>
          </a:p>
        </p:txBody>
      </p:sp>
      <p:pic>
        <p:nvPicPr>
          <p:cNvPr id="11" name="Picture 2"/>
          <p:cNvPicPr>
            <a:picLocks noChangeAspect="1" noChangeArrowheads="1"/>
          </p:cNvPicPr>
          <p:nvPr/>
        </p:nvPicPr>
        <p:blipFill>
          <a:blip r:embed="rId2" cstate="print"/>
          <a:srcRect/>
          <a:stretch>
            <a:fillRect/>
          </a:stretch>
        </p:blipFill>
        <p:spPr bwMode="auto">
          <a:xfrm>
            <a:off x="1335896" y="5031165"/>
            <a:ext cx="6472208" cy="1174750"/>
          </a:xfrm>
          <a:prstGeom prst="rect">
            <a:avLst/>
          </a:prstGeom>
          <a:noFill/>
          <a:ln w="9525">
            <a:noFill/>
            <a:miter lim="800000"/>
            <a:headEnd/>
            <a:tailEnd/>
          </a:ln>
        </p:spPr>
      </p:pic>
      <p:sp>
        <p:nvSpPr>
          <p:cNvPr id="13" name="Rectangle 12"/>
          <p:cNvSpPr/>
          <p:nvPr/>
        </p:nvSpPr>
        <p:spPr>
          <a:xfrm>
            <a:off x="-1" y="6530003"/>
            <a:ext cx="9152985" cy="339979"/>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p:cNvSpPr txBox="1"/>
          <p:nvPr/>
        </p:nvSpPr>
        <p:spPr>
          <a:xfrm>
            <a:off x="3314700" y="6550030"/>
            <a:ext cx="2514600" cy="276999"/>
          </a:xfrm>
          <a:prstGeom prst="rect">
            <a:avLst/>
          </a:prstGeom>
          <a:noFill/>
        </p:spPr>
        <p:txBody>
          <a:bodyPr wrap="square" rtlCol="0">
            <a:spAutoFit/>
          </a:bodyPr>
          <a:lstStyle/>
          <a:p>
            <a:pPr algn="ctr"/>
            <a:r>
              <a:rPr lang="en-US" sz="1200" b="1" dirty="0" smtClean="0">
                <a:solidFill>
                  <a:schemeClr val="bg1"/>
                </a:solidFill>
                <a:latin typeface="Helvetica"/>
                <a:cs typeface="Helvetica"/>
              </a:rPr>
              <a:t>Copyright Roger J. Best, 2012</a:t>
            </a:r>
            <a:endParaRPr lang="en-US" sz="1200" b="1" dirty="0">
              <a:solidFill>
                <a:schemeClr val="bg1"/>
              </a:solidFill>
              <a:latin typeface="Helvetica"/>
              <a:cs typeface="Helvetica"/>
            </a:endParaRPr>
          </a:p>
        </p:txBody>
      </p:sp>
      <p:sp>
        <p:nvSpPr>
          <p:cNvPr id="20" name="TextBox 19"/>
          <p:cNvSpPr txBox="1"/>
          <p:nvPr/>
        </p:nvSpPr>
        <p:spPr>
          <a:xfrm>
            <a:off x="7678480" y="76200"/>
            <a:ext cx="1377340" cy="646331"/>
          </a:xfrm>
          <a:prstGeom prst="rect">
            <a:avLst/>
          </a:prstGeom>
          <a:noFill/>
        </p:spPr>
        <p:txBody>
          <a:bodyPr wrap="square" rtlCol="0">
            <a:spAutoFit/>
          </a:bodyPr>
          <a:lstStyle/>
          <a:p>
            <a:pPr algn="r"/>
            <a:r>
              <a:rPr lang="en-US" b="1" dirty="0" smtClean="0">
                <a:solidFill>
                  <a:schemeClr val="bg1"/>
                </a:solidFill>
                <a:latin typeface="Helvetica"/>
                <a:cs typeface="Helvetica"/>
              </a:rPr>
              <a:t>MBM6</a:t>
            </a:r>
          </a:p>
          <a:p>
            <a:pPr algn="r"/>
            <a:r>
              <a:rPr lang="en-US" dirty="0" smtClean="0">
                <a:solidFill>
                  <a:schemeClr val="bg1"/>
                </a:solidFill>
                <a:latin typeface="Helvetica"/>
                <a:cs typeface="Helvetica"/>
              </a:rPr>
              <a:t>Chapter 1</a:t>
            </a:r>
          </a:p>
        </p:txBody>
      </p:sp>
      <p:pic>
        <p:nvPicPr>
          <p:cNvPr id="21" name="Picture 2"/>
          <p:cNvPicPr>
            <a:picLocks noChangeAspect="1" noChangeArrowheads="1"/>
          </p:cNvPicPr>
          <p:nvPr/>
        </p:nvPicPr>
        <p:blipFill>
          <a:blip r:embed="rId3" cstate="print">
            <a:extLst>
              <a:ext uri="{BEBA8EAE-BF5A-486C-A8C5-ECC9F3942E4B}">
                <a14:imgProps xmlns:a14="http://schemas.microsoft.com/office/drawing/2010/main">
                  <a14:imgLayer r:embed="rId4">
                    <a14:imgEffect>
                      <a14:backgroundRemoval t="9467" b="92899" l="1020" r="89796">
                        <a14:foregroundMark x1="1020" y1="92308" x2="53061" y2="92899"/>
                        <a14:foregroundMark x1="50680" y1="87574" x2="62925" y2="21302"/>
                        <a14:foregroundMark x1="55782" y1="17160" x2="44558" y2="81065"/>
                        <a14:foregroundMark x1="71769" y1="27219" x2="88435" y2="82249"/>
                      </a14:backgroundRemoval>
                    </a14:imgEffect>
                  </a14:imgLayer>
                </a14:imgProps>
              </a:ext>
            </a:extLst>
          </a:blip>
          <a:srcRect/>
          <a:stretch>
            <a:fillRect/>
          </a:stretch>
        </p:blipFill>
        <p:spPr bwMode="auto">
          <a:xfrm>
            <a:off x="0" y="133721"/>
            <a:ext cx="1301896" cy="692150"/>
          </a:xfrm>
          <a:prstGeom prst="rect">
            <a:avLst/>
          </a:prstGeom>
          <a:noFill/>
          <a:ln w="9525">
            <a:noFill/>
            <a:miter lim="800000"/>
            <a:headEnd/>
            <a:tailEnd/>
          </a:ln>
        </p:spPr>
      </p:pic>
    </p:spTree>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a:xfrm>
            <a:off x="0" y="0"/>
            <a:ext cx="9144000" cy="9144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0" y="762000"/>
            <a:ext cx="9144000" cy="152400"/>
          </a:xfrm>
          <a:prstGeom prst="rect">
            <a:avLst/>
          </a:prstGeom>
          <a:solidFill>
            <a:srgbClr val="F6A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1676400" y="-33644"/>
            <a:ext cx="5791200" cy="830997"/>
          </a:xfrm>
          <a:prstGeom prst="rect">
            <a:avLst/>
          </a:prstGeom>
          <a:noFill/>
        </p:spPr>
        <p:txBody>
          <a:bodyPr wrap="square" rtlCol="0">
            <a:spAutoFit/>
          </a:bodyPr>
          <a:lstStyle/>
          <a:p>
            <a:pPr algn="ctr"/>
            <a:r>
              <a:rPr lang="en-US" sz="2400" b="1" dirty="0" smtClean="0">
                <a:solidFill>
                  <a:schemeClr val="bg1"/>
                </a:solidFill>
                <a:latin typeface="Helvetica"/>
                <a:cs typeface="Helvetica"/>
              </a:rPr>
              <a:t>Managing the Customer</a:t>
            </a:r>
          </a:p>
          <a:p>
            <a:pPr algn="ctr"/>
            <a:r>
              <a:rPr lang="en-US" sz="2400" b="1" dirty="0" smtClean="0">
                <a:solidFill>
                  <a:schemeClr val="bg1"/>
                </a:solidFill>
                <a:latin typeface="Helvetica"/>
                <a:cs typeface="Helvetica"/>
              </a:rPr>
              <a:t> Experience with Twitter</a:t>
            </a:r>
            <a:endParaRPr lang="en-US" sz="2400" b="1" dirty="0">
              <a:solidFill>
                <a:schemeClr val="bg1"/>
              </a:solidFill>
              <a:latin typeface="Helvetica"/>
              <a:cs typeface="Helvetica"/>
            </a:endParaRPr>
          </a:p>
        </p:txBody>
      </p:sp>
      <p:sp>
        <p:nvSpPr>
          <p:cNvPr id="10" name="TextBox 9"/>
          <p:cNvSpPr txBox="1"/>
          <p:nvPr/>
        </p:nvSpPr>
        <p:spPr>
          <a:xfrm>
            <a:off x="628650" y="5477470"/>
            <a:ext cx="7886700" cy="923330"/>
          </a:xfrm>
          <a:prstGeom prst="rect">
            <a:avLst/>
          </a:prstGeom>
          <a:solidFill>
            <a:schemeClr val="tx1">
              <a:lumMod val="75000"/>
              <a:lumOff val="25000"/>
            </a:schemeClr>
          </a:solidFill>
          <a:ln>
            <a:solidFill>
              <a:schemeClr val="tx1">
                <a:lumMod val="50000"/>
                <a:lumOff val="50000"/>
              </a:schemeClr>
            </a:solidFill>
          </a:ln>
        </p:spPr>
        <p:txBody>
          <a:bodyPr wrap="square">
            <a:spAutoFit/>
          </a:bodyPr>
          <a:lstStyle/>
          <a:p>
            <a:pPr algn="ctr">
              <a:defRPr/>
            </a:pPr>
            <a:r>
              <a:rPr lang="en-US" b="1" dirty="0" smtClean="0">
                <a:solidFill>
                  <a:schemeClr val="bg1"/>
                </a:solidFill>
                <a:latin typeface="Helvetica"/>
                <a:cs typeface="Helvetica"/>
              </a:rPr>
              <a:t>Alaska </a:t>
            </a:r>
            <a:r>
              <a:rPr lang="en-US" b="1" dirty="0">
                <a:solidFill>
                  <a:schemeClr val="bg1"/>
                </a:solidFill>
                <a:latin typeface="Helvetica"/>
                <a:cs typeface="Helvetica"/>
              </a:rPr>
              <a:t>Air </a:t>
            </a:r>
            <a:r>
              <a:rPr lang="en-US" dirty="0">
                <a:solidFill>
                  <a:schemeClr val="bg1"/>
                </a:solidFill>
                <a:latin typeface="Helvetica"/>
                <a:cs typeface="Helvetica"/>
              </a:rPr>
              <a:t>uses twitter as a </a:t>
            </a:r>
            <a:r>
              <a:rPr lang="en-US" dirty="0" smtClean="0">
                <a:solidFill>
                  <a:schemeClr val="bg1"/>
                </a:solidFill>
                <a:latin typeface="Helvetica"/>
                <a:cs typeface="Helvetica"/>
              </a:rPr>
              <a:t>channel </a:t>
            </a:r>
            <a:r>
              <a:rPr lang="en-US" dirty="0">
                <a:solidFill>
                  <a:schemeClr val="bg1"/>
                </a:solidFill>
                <a:latin typeface="Helvetica"/>
                <a:cs typeface="Helvetica"/>
              </a:rPr>
              <a:t>to promote new fares/</a:t>
            </a:r>
            <a:r>
              <a:rPr lang="en-US" dirty="0" smtClean="0">
                <a:solidFill>
                  <a:schemeClr val="bg1"/>
                </a:solidFill>
                <a:latin typeface="Helvetica"/>
                <a:cs typeface="Helvetica"/>
              </a:rPr>
              <a:t>routes</a:t>
            </a:r>
            <a:r>
              <a:rPr lang="en-US" dirty="0">
                <a:solidFill>
                  <a:schemeClr val="bg1"/>
                </a:solidFill>
                <a:latin typeface="Helvetica"/>
                <a:cs typeface="Helvetica"/>
              </a:rPr>
              <a:t> </a:t>
            </a:r>
            <a:r>
              <a:rPr lang="en-US" dirty="0" smtClean="0">
                <a:solidFill>
                  <a:schemeClr val="bg1"/>
                </a:solidFill>
                <a:latin typeface="Helvetica"/>
                <a:cs typeface="Helvetica"/>
              </a:rPr>
              <a:t>and to </a:t>
            </a:r>
            <a:r>
              <a:rPr lang="en-US" dirty="0">
                <a:solidFill>
                  <a:schemeClr val="bg1"/>
                </a:solidFill>
                <a:latin typeface="Helvetica"/>
                <a:cs typeface="Helvetica"/>
              </a:rPr>
              <a:t>field customer service </a:t>
            </a:r>
            <a:r>
              <a:rPr lang="en-US" dirty="0" smtClean="0">
                <a:solidFill>
                  <a:schemeClr val="bg1"/>
                </a:solidFill>
                <a:latin typeface="Helvetica"/>
                <a:cs typeface="Helvetica"/>
              </a:rPr>
              <a:t>issues. </a:t>
            </a:r>
            <a:r>
              <a:rPr lang="en-US" dirty="0">
                <a:solidFill>
                  <a:schemeClr val="bg1"/>
                </a:solidFill>
                <a:latin typeface="Helvetica"/>
                <a:cs typeface="Helvetica"/>
              </a:rPr>
              <a:t>Their twitter page is a mix of responses to customers, </a:t>
            </a:r>
            <a:r>
              <a:rPr lang="en-US" dirty="0" smtClean="0">
                <a:solidFill>
                  <a:schemeClr val="bg1"/>
                </a:solidFill>
                <a:latin typeface="Helvetica"/>
                <a:cs typeface="Helvetica"/>
              </a:rPr>
              <a:t>promotions, </a:t>
            </a:r>
            <a:r>
              <a:rPr lang="en-US" dirty="0">
                <a:solidFill>
                  <a:schemeClr val="bg1"/>
                </a:solidFill>
                <a:latin typeface="Helvetica"/>
                <a:cs typeface="Helvetica"/>
              </a:rPr>
              <a:t>and warnings of weather delays</a:t>
            </a:r>
            <a:r>
              <a:rPr lang="en-US" dirty="0" smtClean="0">
                <a:solidFill>
                  <a:schemeClr val="bg1"/>
                </a:solidFill>
                <a:latin typeface="Helvetica"/>
                <a:cs typeface="Helvetica"/>
              </a:rPr>
              <a:t>.</a:t>
            </a:r>
            <a:endParaRPr lang="en-US" sz="1600" dirty="0">
              <a:solidFill>
                <a:schemeClr val="bg1"/>
              </a:solidFill>
              <a:latin typeface="Helvetica"/>
              <a:cs typeface="Helvetica"/>
            </a:endParaRPr>
          </a:p>
        </p:txBody>
      </p:sp>
      <p:sp>
        <p:nvSpPr>
          <p:cNvPr id="14" name="Rectangle 13"/>
          <p:cNvSpPr/>
          <p:nvPr/>
        </p:nvSpPr>
        <p:spPr>
          <a:xfrm>
            <a:off x="-1" y="6530003"/>
            <a:ext cx="9152985" cy="339979"/>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p:cNvSpPr txBox="1"/>
          <p:nvPr/>
        </p:nvSpPr>
        <p:spPr>
          <a:xfrm>
            <a:off x="3314700" y="6550030"/>
            <a:ext cx="2514600" cy="276999"/>
          </a:xfrm>
          <a:prstGeom prst="rect">
            <a:avLst/>
          </a:prstGeom>
          <a:noFill/>
        </p:spPr>
        <p:txBody>
          <a:bodyPr wrap="square" rtlCol="0">
            <a:spAutoFit/>
          </a:bodyPr>
          <a:lstStyle/>
          <a:p>
            <a:pPr algn="ctr"/>
            <a:r>
              <a:rPr lang="en-US" sz="1200" b="1" dirty="0" smtClean="0">
                <a:solidFill>
                  <a:schemeClr val="bg1"/>
                </a:solidFill>
                <a:latin typeface="Helvetica"/>
                <a:cs typeface="Helvetica"/>
              </a:rPr>
              <a:t>Copyright Roger J. Best, 2012</a:t>
            </a:r>
            <a:endParaRPr lang="en-US" sz="1200" b="1" dirty="0">
              <a:solidFill>
                <a:schemeClr val="bg1"/>
              </a:solidFill>
              <a:latin typeface="Helvetica"/>
              <a:cs typeface="Helvetica"/>
            </a:endParaRPr>
          </a:p>
        </p:txBody>
      </p:sp>
      <p:sp>
        <p:nvSpPr>
          <p:cNvPr id="21" name="TextBox 20"/>
          <p:cNvSpPr txBox="1"/>
          <p:nvPr/>
        </p:nvSpPr>
        <p:spPr>
          <a:xfrm>
            <a:off x="7678480" y="76200"/>
            <a:ext cx="1377340" cy="646331"/>
          </a:xfrm>
          <a:prstGeom prst="rect">
            <a:avLst/>
          </a:prstGeom>
          <a:noFill/>
        </p:spPr>
        <p:txBody>
          <a:bodyPr wrap="square" rtlCol="0">
            <a:spAutoFit/>
          </a:bodyPr>
          <a:lstStyle/>
          <a:p>
            <a:pPr algn="r"/>
            <a:r>
              <a:rPr lang="en-US" b="1" dirty="0" smtClean="0">
                <a:solidFill>
                  <a:schemeClr val="bg1"/>
                </a:solidFill>
                <a:latin typeface="Helvetica"/>
                <a:cs typeface="Helvetica"/>
              </a:rPr>
              <a:t>MBM6</a:t>
            </a:r>
          </a:p>
          <a:p>
            <a:pPr algn="r"/>
            <a:r>
              <a:rPr lang="en-US" dirty="0" smtClean="0">
                <a:solidFill>
                  <a:schemeClr val="bg1"/>
                </a:solidFill>
                <a:latin typeface="Helvetica"/>
                <a:cs typeface="Helvetica"/>
              </a:rPr>
              <a:t>Chapter 1</a:t>
            </a:r>
          </a:p>
        </p:txBody>
      </p:sp>
      <p:pic>
        <p:nvPicPr>
          <p:cNvPr id="22" name="Picture 2"/>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9467" b="92899" l="1020" r="89796">
                        <a14:foregroundMark x1="1020" y1="92308" x2="53061" y2="92899"/>
                        <a14:foregroundMark x1="50680" y1="87574" x2="62925" y2="21302"/>
                        <a14:foregroundMark x1="55782" y1="17160" x2="44558" y2="81065"/>
                        <a14:foregroundMark x1="71769" y1="27219" x2="88435" y2="82249"/>
                      </a14:backgroundRemoval>
                    </a14:imgEffect>
                  </a14:imgLayer>
                </a14:imgProps>
              </a:ext>
            </a:extLst>
          </a:blip>
          <a:srcRect/>
          <a:stretch>
            <a:fillRect/>
          </a:stretch>
        </p:blipFill>
        <p:spPr bwMode="auto">
          <a:xfrm>
            <a:off x="0" y="133721"/>
            <a:ext cx="1301896" cy="692150"/>
          </a:xfrm>
          <a:prstGeom prst="rect">
            <a:avLst/>
          </a:prstGeom>
          <a:noFill/>
          <a:ln w="9525">
            <a:noFill/>
            <a:miter lim="800000"/>
            <a:headEnd/>
            <a:tailEnd/>
          </a:ln>
        </p:spPr>
      </p:pic>
      <p:pic>
        <p:nvPicPr>
          <p:cNvPr id="3" name="Picture 2" descr="Screen Shot 2012-02-16 at 2.42.17 PM.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72401" y="1066800"/>
            <a:ext cx="6799198" cy="4212216"/>
          </a:xfrm>
          <a:prstGeom prst="rect">
            <a:avLst/>
          </a:prstGeom>
        </p:spPr>
      </p:pic>
    </p:spTree>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0" y="0"/>
            <a:ext cx="9144000" cy="9144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0" y="762000"/>
            <a:ext cx="9144000" cy="152400"/>
          </a:xfrm>
          <a:prstGeom prst="rect">
            <a:avLst/>
          </a:prstGeom>
          <a:solidFill>
            <a:srgbClr val="F6A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p:cNvSpPr txBox="1"/>
          <p:nvPr/>
        </p:nvSpPr>
        <p:spPr>
          <a:xfrm>
            <a:off x="1066800" y="124128"/>
            <a:ext cx="7010400" cy="553998"/>
          </a:xfrm>
          <a:prstGeom prst="rect">
            <a:avLst/>
          </a:prstGeom>
          <a:noFill/>
        </p:spPr>
        <p:txBody>
          <a:bodyPr wrap="square" rtlCol="0">
            <a:spAutoFit/>
          </a:bodyPr>
          <a:lstStyle/>
          <a:p>
            <a:pPr algn="ctr"/>
            <a:r>
              <a:rPr lang="en-US" sz="3000" b="1" dirty="0" smtClean="0">
                <a:solidFill>
                  <a:schemeClr val="bg1"/>
                </a:solidFill>
                <a:latin typeface="Helvetica"/>
                <a:cs typeface="Helvetica"/>
              </a:rPr>
              <a:t>Estimating Customer Retention</a:t>
            </a:r>
            <a:endParaRPr lang="en-US" sz="3000" b="1" dirty="0">
              <a:solidFill>
                <a:schemeClr val="bg1"/>
              </a:solidFill>
              <a:latin typeface="Helvetica"/>
              <a:cs typeface="Helvetica"/>
            </a:endParaRPr>
          </a:p>
        </p:txBody>
      </p:sp>
      <p:sp>
        <p:nvSpPr>
          <p:cNvPr id="11" name="Rectangle 10"/>
          <p:cNvSpPr/>
          <p:nvPr/>
        </p:nvSpPr>
        <p:spPr>
          <a:xfrm>
            <a:off x="-1" y="6530003"/>
            <a:ext cx="9152985" cy="339979"/>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p:cNvSpPr txBox="1"/>
          <p:nvPr/>
        </p:nvSpPr>
        <p:spPr>
          <a:xfrm>
            <a:off x="3314700" y="6550030"/>
            <a:ext cx="2514600" cy="276999"/>
          </a:xfrm>
          <a:prstGeom prst="rect">
            <a:avLst/>
          </a:prstGeom>
          <a:noFill/>
        </p:spPr>
        <p:txBody>
          <a:bodyPr wrap="square" rtlCol="0">
            <a:spAutoFit/>
          </a:bodyPr>
          <a:lstStyle/>
          <a:p>
            <a:pPr algn="ctr"/>
            <a:r>
              <a:rPr lang="en-US" sz="1200" b="1" dirty="0" smtClean="0">
                <a:solidFill>
                  <a:schemeClr val="bg1"/>
                </a:solidFill>
                <a:latin typeface="Helvetica"/>
                <a:cs typeface="Helvetica"/>
              </a:rPr>
              <a:t>Copyright Roger J. Best, 2012</a:t>
            </a:r>
            <a:endParaRPr lang="en-US" sz="1200" b="1" dirty="0">
              <a:solidFill>
                <a:schemeClr val="bg1"/>
              </a:solidFill>
              <a:latin typeface="Helvetica"/>
              <a:cs typeface="Helvetica"/>
            </a:endParaRPr>
          </a:p>
        </p:txBody>
      </p:sp>
      <p:sp>
        <p:nvSpPr>
          <p:cNvPr id="17" name="TextBox 16"/>
          <p:cNvSpPr txBox="1"/>
          <p:nvPr/>
        </p:nvSpPr>
        <p:spPr>
          <a:xfrm>
            <a:off x="7678480" y="76200"/>
            <a:ext cx="1377340" cy="646331"/>
          </a:xfrm>
          <a:prstGeom prst="rect">
            <a:avLst/>
          </a:prstGeom>
          <a:noFill/>
        </p:spPr>
        <p:txBody>
          <a:bodyPr wrap="square" rtlCol="0">
            <a:spAutoFit/>
          </a:bodyPr>
          <a:lstStyle/>
          <a:p>
            <a:pPr algn="r"/>
            <a:r>
              <a:rPr lang="en-US" b="1" dirty="0" smtClean="0">
                <a:solidFill>
                  <a:schemeClr val="bg1"/>
                </a:solidFill>
                <a:latin typeface="Helvetica"/>
                <a:cs typeface="Helvetica"/>
              </a:rPr>
              <a:t>MBM6</a:t>
            </a:r>
          </a:p>
          <a:p>
            <a:pPr algn="r"/>
            <a:r>
              <a:rPr lang="en-US" dirty="0" smtClean="0">
                <a:solidFill>
                  <a:schemeClr val="bg1"/>
                </a:solidFill>
                <a:latin typeface="Helvetica"/>
                <a:cs typeface="Helvetica"/>
              </a:rPr>
              <a:t>Chapter 1</a:t>
            </a:r>
          </a:p>
        </p:txBody>
      </p:sp>
      <p:pic>
        <p:nvPicPr>
          <p:cNvPr id="18" name="Picture 2"/>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9467" b="92899" l="1020" r="89796">
                        <a14:foregroundMark x1="1020" y1="92308" x2="53061" y2="92899"/>
                        <a14:foregroundMark x1="50680" y1="87574" x2="62925" y2="21302"/>
                        <a14:foregroundMark x1="55782" y1="17160" x2="44558" y2="81065"/>
                        <a14:foregroundMark x1="71769" y1="27219" x2="88435" y2="82249"/>
                      </a14:backgroundRemoval>
                    </a14:imgEffect>
                  </a14:imgLayer>
                </a14:imgProps>
              </a:ext>
            </a:extLst>
          </a:blip>
          <a:srcRect/>
          <a:stretch>
            <a:fillRect/>
          </a:stretch>
        </p:blipFill>
        <p:spPr bwMode="auto">
          <a:xfrm>
            <a:off x="0" y="133721"/>
            <a:ext cx="1301896" cy="692150"/>
          </a:xfrm>
          <a:prstGeom prst="rect">
            <a:avLst/>
          </a:prstGeom>
          <a:noFill/>
          <a:ln w="9525">
            <a:noFill/>
            <a:miter lim="800000"/>
            <a:headEnd/>
            <a:tailEnd/>
          </a:ln>
        </p:spPr>
      </p:pic>
      <p:sp>
        <p:nvSpPr>
          <p:cNvPr id="14" name="TextBox 13"/>
          <p:cNvSpPr txBox="1"/>
          <p:nvPr/>
        </p:nvSpPr>
        <p:spPr>
          <a:xfrm>
            <a:off x="0" y="5979546"/>
            <a:ext cx="9144000" cy="384721"/>
          </a:xfrm>
          <a:prstGeom prst="rect">
            <a:avLst/>
          </a:prstGeom>
          <a:noFill/>
        </p:spPr>
        <p:txBody>
          <a:bodyPr wrap="square" rtlCol="0">
            <a:spAutoFit/>
          </a:bodyPr>
          <a:lstStyle/>
          <a:p>
            <a:pPr algn="ctr"/>
            <a:r>
              <a:rPr lang="en-US" sz="1850" dirty="0"/>
              <a:t>To estimate </a:t>
            </a:r>
            <a:r>
              <a:rPr lang="en-US" sz="1850" dirty="0" smtClean="0"/>
              <a:t>retention </a:t>
            </a:r>
            <a:r>
              <a:rPr lang="en-US" sz="1850" dirty="0"/>
              <a:t>rates, </a:t>
            </a:r>
            <a:r>
              <a:rPr lang="en-US" sz="1850" dirty="0" smtClean="0"/>
              <a:t>businesses </a:t>
            </a:r>
            <a:r>
              <a:rPr lang="en-US" sz="1850" dirty="0"/>
              <a:t>can use a customer survey as outlined </a:t>
            </a:r>
            <a:r>
              <a:rPr lang="en-US" sz="1850" dirty="0" smtClean="0"/>
              <a:t>above.</a:t>
            </a:r>
            <a:endParaRPr lang="en-US" sz="1850" dirty="0"/>
          </a:p>
        </p:txBody>
      </p:sp>
      <p:sp>
        <p:nvSpPr>
          <p:cNvPr id="5" name="TextBox 4"/>
          <p:cNvSpPr txBox="1"/>
          <p:nvPr/>
        </p:nvSpPr>
        <p:spPr>
          <a:xfrm>
            <a:off x="1142378" y="1003124"/>
            <a:ext cx="6859244" cy="769441"/>
          </a:xfrm>
          <a:prstGeom prst="rect">
            <a:avLst/>
          </a:prstGeom>
          <a:noFill/>
        </p:spPr>
        <p:txBody>
          <a:bodyPr wrap="square" rtlCol="0">
            <a:spAutoFit/>
          </a:bodyPr>
          <a:lstStyle/>
          <a:p>
            <a:pPr algn="ctr"/>
            <a:r>
              <a:rPr lang="en-US" sz="2200" b="1" dirty="0" smtClean="0">
                <a:latin typeface="Helvetica"/>
                <a:cs typeface="Helvetica"/>
              </a:rPr>
              <a:t>How likely are you to buy this product or brand again on your next purchase?</a:t>
            </a:r>
            <a:endParaRPr lang="en-US" sz="2200" b="1" dirty="0">
              <a:latin typeface="Helvetica"/>
              <a:cs typeface="Helvetica"/>
            </a:endParaRPr>
          </a:p>
        </p:txBody>
      </p:sp>
      <p:pic>
        <p:nvPicPr>
          <p:cNvPr id="2" name="Picture 1" descr="Screen Shot 2012-02-19 at 12.54.18 PM.png"/>
          <p:cNvPicPr>
            <a:picLocks noChangeAspect="1"/>
          </p:cNvPicPr>
          <p:nvPr/>
        </p:nvPicPr>
        <p:blipFill rotWithShape="1">
          <a:blip r:embed="rId4" cstate="print">
            <a:extLst>
              <a:ext uri="{28A0092B-C50C-407E-A947-70E740481C1C}">
                <a14:useLocalDpi xmlns:a14="http://schemas.microsoft.com/office/drawing/2010/main" val="0"/>
              </a:ext>
            </a:extLst>
          </a:blip>
          <a:srcRect l="6944" t="16474" r="950" b="2335"/>
          <a:stretch/>
        </p:blipFill>
        <p:spPr>
          <a:xfrm>
            <a:off x="360908" y="1814323"/>
            <a:ext cx="8422184" cy="4041095"/>
          </a:xfrm>
          <a:prstGeom prst="rect">
            <a:avLst/>
          </a:prstGeom>
        </p:spPr>
      </p:pic>
    </p:spTree>
    <p:extLst>
      <p:ext uri="{BB962C8B-B14F-4D97-AF65-F5344CB8AC3E}">
        <p14:creationId xmlns:p14="http://schemas.microsoft.com/office/powerpoint/2010/main" val="2930997915"/>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a:off x="0" y="0"/>
            <a:ext cx="9144000" cy="9144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0" y="762000"/>
            <a:ext cx="9144000" cy="152400"/>
          </a:xfrm>
          <a:prstGeom prst="rect">
            <a:avLst/>
          </a:prstGeom>
          <a:solidFill>
            <a:srgbClr val="F6A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1676400" y="119156"/>
            <a:ext cx="5791200" cy="584776"/>
          </a:xfrm>
          <a:prstGeom prst="rect">
            <a:avLst/>
          </a:prstGeom>
          <a:noFill/>
        </p:spPr>
        <p:txBody>
          <a:bodyPr wrap="square" rtlCol="0">
            <a:spAutoFit/>
          </a:bodyPr>
          <a:lstStyle/>
          <a:p>
            <a:pPr algn="ctr"/>
            <a:r>
              <a:rPr lang="en-US" sz="3200" b="1" dirty="0" err="1" smtClean="0">
                <a:solidFill>
                  <a:schemeClr val="bg1"/>
                </a:solidFill>
                <a:latin typeface="Helvetica"/>
                <a:cs typeface="Helvetica"/>
              </a:rPr>
              <a:t>NetFlix</a:t>
            </a:r>
            <a:r>
              <a:rPr lang="en-US" sz="3200" b="1" dirty="0" smtClean="0">
                <a:solidFill>
                  <a:schemeClr val="bg1"/>
                </a:solidFill>
                <a:latin typeface="Helvetica"/>
                <a:cs typeface="Helvetica"/>
              </a:rPr>
              <a:t> Customer Retention</a:t>
            </a:r>
            <a:endParaRPr lang="en-US" sz="3200" b="1" dirty="0">
              <a:solidFill>
                <a:schemeClr val="bg1"/>
              </a:solidFill>
              <a:latin typeface="Helvetica"/>
              <a:cs typeface="Helvetica"/>
            </a:endParaRPr>
          </a:p>
        </p:txBody>
      </p:sp>
      <p:sp>
        <p:nvSpPr>
          <p:cNvPr id="10" name="TextBox 9"/>
          <p:cNvSpPr txBox="1"/>
          <p:nvPr/>
        </p:nvSpPr>
        <p:spPr>
          <a:xfrm>
            <a:off x="171450" y="5562600"/>
            <a:ext cx="8801100" cy="830997"/>
          </a:xfrm>
          <a:prstGeom prst="rect">
            <a:avLst/>
          </a:prstGeom>
          <a:noFill/>
        </p:spPr>
        <p:txBody>
          <a:bodyPr wrap="square" rtlCol="0">
            <a:spAutoFit/>
          </a:bodyPr>
          <a:lstStyle/>
          <a:p>
            <a:pPr algn="ctr"/>
            <a:r>
              <a:rPr lang="en-US" sz="1600" dirty="0" smtClean="0">
                <a:latin typeface="Helvetica"/>
                <a:cs typeface="Helvetica"/>
              </a:rPr>
              <a:t>The </a:t>
            </a:r>
            <a:r>
              <a:rPr lang="en-US" sz="1600" b="1" dirty="0" smtClean="0">
                <a:latin typeface="Helvetica"/>
                <a:cs typeface="Helvetica"/>
              </a:rPr>
              <a:t>Customer Lifetime Value </a:t>
            </a:r>
            <a:r>
              <a:rPr lang="en-US" sz="1600" dirty="0" smtClean="0">
                <a:latin typeface="Helvetica"/>
                <a:cs typeface="Helvetica"/>
              </a:rPr>
              <a:t>increases exponentially with increases in </a:t>
            </a:r>
            <a:r>
              <a:rPr lang="en-US" sz="1600" b="1" dirty="0" smtClean="0">
                <a:latin typeface="Helvetica"/>
                <a:cs typeface="Helvetica"/>
              </a:rPr>
              <a:t>Customer Retention.</a:t>
            </a:r>
          </a:p>
          <a:p>
            <a:pPr algn="ctr"/>
            <a:endParaRPr lang="en-US" sz="1600" dirty="0" smtClean="0">
              <a:latin typeface="Helvetica"/>
              <a:cs typeface="Helvetica"/>
            </a:endParaRPr>
          </a:p>
          <a:p>
            <a:pPr algn="ctr"/>
            <a:r>
              <a:rPr lang="en-US" sz="1600" dirty="0" smtClean="0">
                <a:latin typeface="Helvetica"/>
                <a:cs typeface="Helvetica"/>
              </a:rPr>
              <a:t>How will the radical price increase of 60% in 2011 </a:t>
            </a:r>
            <a:r>
              <a:rPr lang="en-US" sz="1600" b="1" dirty="0" smtClean="0">
                <a:latin typeface="Helvetica"/>
                <a:cs typeface="Helvetica"/>
              </a:rPr>
              <a:t>impact </a:t>
            </a:r>
            <a:r>
              <a:rPr lang="en-US" sz="1600" b="1" dirty="0" err="1" smtClean="0">
                <a:latin typeface="Helvetica"/>
                <a:cs typeface="Helvetica"/>
              </a:rPr>
              <a:t>NetFlix’s</a:t>
            </a:r>
            <a:r>
              <a:rPr lang="en-US" sz="1600" b="1" dirty="0" smtClean="0">
                <a:latin typeface="Helvetica"/>
                <a:cs typeface="Helvetica"/>
              </a:rPr>
              <a:t> </a:t>
            </a:r>
            <a:r>
              <a:rPr lang="en-US" sz="1600" dirty="0" smtClean="0">
                <a:latin typeface="Helvetica"/>
                <a:cs typeface="Helvetica"/>
              </a:rPr>
              <a:t>customer retention?</a:t>
            </a:r>
          </a:p>
        </p:txBody>
      </p:sp>
      <p:pic>
        <p:nvPicPr>
          <p:cNvPr id="3" name="Picture 2" descr="Screen Shot 2012-02-03 at 4.09.19 PM.png"/>
          <p:cNvPicPr>
            <a:picLocks noChangeAspect="1"/>
          </p:cNvPicPr>
          <p:nvPr/>
        </p:nvPicPr>
        <p:blipFill rotWithShape="1">
          <a:blip r:embed="rId2" cstate="print">
            <a:extLst>
              <a:ext uri="{28A0092B-C50C-407E-A947-70E740481C1C}">
                <a14:useLocalDpi xmlns:a14="http://schemas.microsoft.com/office/drawing/2010/main" val="0"/>
              </a:ext>
            </a:extLst>
          </a:blip>
          <a:srcRect l="8646" t="8429"/>
          <a:stretch/>
        </p:blipFill>
        <p:spPr>
          <a:xfrm>
            <a:off x="395280" y="1143000"/>
            <a:ext cx="8353440" cy="4390925"/>
          </a:xfrm>
          <a:prstGeom prst="rect">
            <a:avLst/>
          </a:prstGeom>
        </p:spPr>
      </p:pic>
      <p:sp>
        <p:nvSpPr>
          <p:cNvPr id="12" name="Rectangle 11"/>
          <p:cNvSpPr/>
          <p:nvPr/>
        </p:nvSpPr>
        <p:spPr>
          <a:xfrm>
            <a:off x="-1" y="6530003"/>
            <a:ext cx="9152985" cy="339979"/>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p:cNvSpPr txBox="1"/>
          <p:nvPr/>
        </p:nvSpPr>
        <p:spPr>
          <a:xfrm>
            <a:off x="3314700" y="6550030"/>
            <a:ext cx="2514600" cy="276999"/>
          </a:xfrm>
          <a:prstGeom prst="rect">
            <a:avLst/>
          </a:prstGeom>
          <a:noFill/>
        </p:spPr>
        <p:txBody>
          <a:bodyPr wrap="square" rtlCol="0">
            <a:spAutoFit/>
          </a:bodyPr>
          <a:lstStyle/>
          <a:p>
            <a:pPr algn="ctr"/>
            <a:r>
              <a:rPr lang="en-US" sz="1200" b="1" dirty="0" smtClean="0">
                <a:solidFill>
                  <a:schemeClr val="bg1"/>
                </a:solidFill>
                <a:latin typeface="Helvetica"/>
                <a:cs typeface="Helvetica"/>
              </a:rPr>
              <a:t>Copyright Roger J. Best, 2012</a:t>
            </a:r>
            <a:endParaRPr lang="en-US" sz="1200" b="1" dirty="0">
              <a:solidFill>
                <a:schemeClr val="bg1"/>
              </a:solidFill>
              <a:latin typeface="Helvetica"/>
              <a:cs typeface="Helvetica"/>
            </a:endParaRPr>
          </a:p>
        </p:txBody>
      </p:sp>
      <p:sp>
        <p:nvSpPr>
          <p:cNvPr id="19" name="TextBox 18"/>
          <p:cNvSpPr txBox="1"/>
          <p:nvPr/>
        </p:nvSpPr>
        <p:spPr>
          <a:xfrm>
            <a:off x="7678480" y="76200"/>
            <a:ext cx="1377340" cy="646331"/>
          </a:xfrm>
          <a:prstGeom prst="rect">
            <a:avLst/>
          </a:prstGeom>
          <a:noFill/>
        </p:spPr>
        <p:txBody>
          <a:bodyPr wrap="square" rtlCol="0">
            <a:spAutoFit/>
          </a:bodyPr>
          <a:lstStyle/>
          <a:p>
            <a:pPr algn="r"/>
            <a:r>
              <a:rPr lang="en-US" b="1" dirty="0" smtClean="0">
                <a:solidFill>
                  <a:schemeClr val="bg1"/>
                </a:solidFill>
                <a:latin typeface="Helvetica"/>
                <a:cs typeface="Helvetica"/>
              </a:rPr>
              <a:t>MBM6</a:t>
            </a:r>
          </a:p>
          <a:p>
            <a:pPr algn="r"/>
            <a:r>
              <a:rPr lang="en-US" dirty="0" smtClean="0">
                <a:solidFill>
                  <a:schemeClr val="bg1"/>
                </a:solidFill>
                <a:latin typeface="Helvetica"/>
                <a:cs typeface="Helvetica"/>
              </a:rPr>
              <a:t>Chapter 1</a:t>
            </a:r>
          </a:p>
        </p:txBody>
      </p:sp>
      <p:pic>
        <p:nvPicPr>
          <p:cNvPr id="20" name="Picture 2"/>
          <p:cNvPicPr>
            <a:picLocks noChangeAspect="1" noChangeArrowheads="1"/>
          </p:cNvPicPr>
          <p:nvPr/>
        </p:nvPicPr>
        <p:blipFill>
          <a:blip r:embed="rId3" cstate="print">
            <a:extLst>
              <a:ext uri="{BEBA8EAE-BF5A-486C-A8C5-ECC9F3942E4B}">
                <a14:imgProps xmlns:a14="http://schemas.microsoft.com/office/drawing/2010/main">
                  <a14:imgLayer r:embed="rId4">
                    <a14:imgEffect>
                      <a14:backgroundRemoval t="9467" b="92899" l="1020" r="89796">
                        <a14:foregroundMark x1="1020" y1="92308" x2="53061" y2="92899"/>
                        <a14:foregroundMark x1="50680" y1="87574" x2="62925" y2="21302"/>
                        <a14:foregroundMark x1="55782" y1="17160" x2="44558" y2="81065"/>
                        <a14:foregroundMark x1="71769" y1="27219" x2="88435" y2="82249"/>
                      </a14:backgroundRemoval>
                    </a14:imgEffect>
                  </a14:imgLayer>
                </a14:imgProps>
              </a:ext>
            </a:extLst>
          </a:blip>
          <a:srcRect/>
          <a:stretch>
            <a:fillRect/>
          </a:stretch>
        </p:blipFill>
        <p:spPr bwMode="auto">
          <a:xfrm>
            <a:off x="0" y="133721"/>
            <a:ext cx="1301896" cy="692150"/>
          </a:xfrm>
          <a:prstGeom prst="rect">
            <a:avLst/>
          </a:prstGeom>
          <a:noFill/>
          <a:ln w="9525">
            <a:noFill/>
            <a:miter lim="800000"/>
            <a:headEnd/>
            <a:tailEnd/>
          </a:ln>
        </p:spPr>
      </p:pic>
    </p:spTree>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p:nvPr/>
        </p:nvSpPr>
        <p:spPr>
          <a:xfrm>
            <a:off x="0" y="0"/>
            <a:ext cx="9144000" cy="9144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0" y="762000"/>
            <a:ext cx="9144000" cy="152400"/>
          </a:xfrm>
          <a:prstGeom prst="rect">
            <a:avLst/>
          </a:prstGeom>
          <a:solidFill>
            <a:srgbClr val="F6A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p:cNvSpPr txBox="1"/>
          <p:nvPr/>
        </p:nvSpPr>
        <p:spPr>
          <a:xfrm>
            <a:off x="1219200" y="152400"/>
            <a:ext cx="6705600" cy="461665"/>
          </a:xfrm>
          <a:prstGeom prst="rect">
            <a:avLst/>
          </a:prstGeom>
          <a:noFill/>
        </p:spPr>
        <p:txBody>
          <a:bodyPr wrap="square" rtlCol="0">
            <a:spAutoFit/>
          </a:bodyPr>
          <a:lstStyle/>
          <a:p>
            <a:pPr algn="ctr"/>
            <a:r>
              <a:rPr lang="en-US" sz="2400" b="1" dirty="0" smtClean="0">
                <a:solidFill>
                  <a:schemeClr val="bg1"/>
                </a:solidFill>
                <a:latin typeface="Helvetica"/>
                <a:cs typeface="Helvetica"/>
              </a:rPr>
              <a:t>Customer Performance and Profit Impact </a:t>
            </a:r>
            <a:endParaRPr lang="en-US" sz="2400" b="1" dirty="0">
              <a:solidFill>
                <a:schemeClr val="bg1"/>
              </a:solidFill>
              <a:latin typeface="Helvetica"/>
              <a:cs typeface="Helvetica"/>
            </a:endParaRPr>
          </a:p>
        </p:txBody>
      </p:sp>
      <p:sp>
        <p:nvSpPr>
          <p:cNvPr id="10" name="TextBox 9"/>
          <p:cNvSpPr txBox="1"/>
          <p:nvPr/>
        </p:nvSpPr>
        <p:spPr>
          <a:xfrm>
            <a:off x="1790700" y="1371600"/>
            <a:ext cx="5486400" cy="2554545"/>
          </a:xfrm>
          <a:prstGeom prst="rect">
            <a:avLst/>
          </a:prstGeom>
          <a:solidFill>
            <a:schemeClr val="tx1">
              <a:lumMod val="75000"/>
              <a:lumOff val="25000"/>
            </a:schemeClr>
          </a:solidFill>
        </p:spPr>
        <p:txBody>
          <a:bodyPr wrap="square" rtlCol="0">
            <a:spAutoFit/>
          </a:bodyPr>
          <a:lstStyle/>
          <a:p>
            <a:pPr algn="ctr"/>
            <a:endParaRPr lang="en-US" sz="3200" b="1" dirty="0" smtClean="0">
              <a:solidFill>
                <a:schemeClr val="bg1"/>
              </a:solidFill>
              <a:latin typeface="Helvetica"/>
              <a:cs typeface="Helvetica"/>
            </a:endParaRPr>
          </a:p>
          <a:p>
            <a:pPr algn="ctr"/>
            <a:r>
              <a:rPr lang="en-US" sz="3200" b="1" dirty="0" smtClean="0">
                <a:solidFill>
                  <a:schemeClr val="bg1"/>
                </a:solidFill>
                <a:latin typeface="Helvetica"/>
                <a:cs typeface="Helvetica"/>
              </a:rPr>
              <a:t>Profit impact of </a:t>
            </a:r>
            <a:br>
              <a:rPr lang="en-US" sz="3200" b="1" dirty="0" smtClean="0">
                <a:solidFill>
                  <a:schemeClr val="bg1"/>
                </a:solidFill>
                <a:latin typeface="Helvetica"/>
                <a:cs typeface="Helvetica"/>
              </a:rPr>
            </a:br>
            <a:r>
              <a:rPr lang="en-US" sz="3200" b="1" dirty="0" smtClean="0">
                <a:solidFill>
                  <a:schemeClr val="bg1"/>
                </a:solidFill>
                <a:latin typeface="Helvetica"/>
                <a:cs typeface="Helvetica"/>
              </a:rPr>
              <a:t>customer retention </a:t>
            </a:r>
            <a:br>
              <a:rPr lang="en-US" sz="3200" b="1" dirty="0" smtClean="0">
                <a:solidFill>
                  <a:schemeClr val="bg1"/>
                </a:solidFill>
                <a:latin typeface="Helvetica"/>
                <a:cs typeface="Helvetica"/>
              </a:rPr>
            </a:br>
            <a:r>
              <a:rPr lang="en-US" sz="3200" b="1" dirty="0" smtClean="0">
                <a:solidFill>
                  <a:schemeClr val="bg1"/>
                </a:solidFill>
                <a:latin typeface="Helvetica"/>
                <a:cs typeface="Helvetica"/>
              </a:rPr>
              <a:t>and customer loyalty. </a:t>
            </a:r>
            <a:br>
              <a:rPr lang="en-US" sz="3200" b="1" dirty="0" smtClean="0">
                <a:solidFill>
                  <a:schemeClr val="bg1"/>
                </a:solidFill>
                <a:latin typeface="Helvetica"/>
                <a:cs typeface="Helvetica"/>
              </a:rPr>
            </a:br>
            <a:r>
              <a:rPr lang="en-US" sz="3200" b="1" dirty="0" smtClean="0">
                <a:solidFill>
                  <a:schemeClr val="bg1"/>
                </a:solidFill>
                <a:latin typeface="Helvetica"/>
                <a:cs typeface="Helvetica"/>
              </a:rPr>
              <a:t> </a:t>
            </a:r>
          </a:p>
        </p:txBody>
      </p:sp>
      <p:sp>
        <p:nvSpPr>
          <p:cNvPr id="19" name="TextBox 18"/>
          <p:cNvSpPr txBox="1"/>
          <p:nvPr/>
        </p:nvSpPr>
        <p:spPr>
          <a:xfrm>
            <a:off x="7678480" y="76200"/>
            <a:ext cx="1377340" cy="646331"/>
          </a:xfrm>
          <a:prstGeom prst="rect">
            <a:avLst/>
          </a:prstGeom>
          <a:noFill/>
        </p:spPr>
        <p:txBody>
          <a:bodyPr wrap="square" rtlCol="0">
            <a:spAutoFit/>
          </a:bodyPr>
          <a:lstStyle/>
          <a:p>
            <a:pPr algn="r"/>
            <a:r>
              <a:rPr lang="en-US" b="1" dirty="0" smtClean="0">
                <a:solidFill>
                  <a:schemeClr val="bg1"/>
                </a:solidFill>
                <a:latin typeface="Helvetica"/>
                <a:cs typeface="Helvetica"/>
              </a:rPr>
              <a:t>MBM6</a:t>
            </a:r>
          </a:p>
          <a:p>
            <a:pPr algn="r"/>
            <a:r>
              <a:rPr lang="en-US" dirty="0" smtClean="0">
                <a:solidFill>
                  <a:schemeClr val="bg1"/>
                </a:solidFill>
                <a:latin typeface="Helvetica"/>
                <a:cs typeface="Helvetica"/>
              </a:rPr>
              <a:t>Chapter 1</a:t>
            </a:r>
          </a:p>
        </p:txBody>
      </p:sp>
      <p:sp>
        <p:nvSpPr>
          <p:cNvPr id="12" name="Rectangle 11"/>
          <p:cNvSpPr/>
          <p:nvPr/>
        </p:nvSpPr>
        <p:spPr>
          <a:xfrm>
            <a:off x="-1" y="6530003"/>
            <a:ext cx="9152985" cy="339979"/>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p:cNvSpPr txBox="1"/>
          <p:nvPr/>
        </p:nvSpPr>
        <p:spPr>
          <a:xfrm>
            <a:off x="3314700" y="6550030"/>
            <a:ext cx="2514600" cy="276999"/>
          </a:xfrm>
          <a:prstGeom prst="rect">
            <a:avLst/>
          </a:prstGeom>
          <a:noFill/>
        </p:spPr>
        <p:txBody>
          <a:bodyPr wrap="square" rtlCol="0">
            <a:spAutoFit/>
          </a:bodyPr>
          <a:lstStyle/>
          <a:p>
            <a:pPr algn="ctr"/>
            <a:r>
              <a:rPr lang="en-US" sz="1200" b="1" dirty="0" smtClean="0">
                <a:solidFill>
                  <a:schemeClr val="bg1"/>
                </a:solidFill>
                <a:latin typeface="Helvetica"/>
                <a:cs typeface="Helvetica"/>
              </a:rPr>
              <a:t>Copyright Roger J. Best, 2012</a:t>
            </a:r>
            <a:endParaRPr lang="en-US" sz="1200" b="1" dirty="0">
              <a:solidFill>
                <a:schemeClr val="bg1"/>
              </a:solidFill>
              <a:latin typeface="Helvetica"/>
              <a:cs typeface="Helvetica"/>
            </a:endParaRPr>
          </a:p>
        </p:txBody>
      </p:sp>
      <p:pic>
        <p:nvPicPr>
          <p:cNvPr id="20" name="Picture 2"/>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9467" b="92899" l="1020" r="89796">
                        <a14:foregroundMark x1="1020" y1="92308" x2="53061" y2="92899"/>
                        <a14:foregroundMark x1="50680" y1="87574" x2="62925" y2="21302"/>
                        <a14:foregroundMark x1="55782" y1="17160" x2="44558" y2="81065"/>
                        <a14:foregroundMark x1="71769" y1="27219" x2="88435" y2="82249"/>
                      </a14:backgroundRemoval>
                    </a14:imgEffect>
                  </a14:imgLayer>
                </a14:imgProps>
              </a:ext>
            </a:extLst>
          </a:blip>
          <a:srcRect/>
          <a:stretch>
            <a:fillRect/>
          </a:stretch>
        </p:blipFill>
        <p:spPr bwMode="auto">
          <a:xfrm>
            <a:off x="0" y="133721"/>
            <a:ext cx="1301896" cy="692150"/>
          </a:xfrm>
          <a:prstGeom prst="rect">
            <a:avLst/>
          </a:prstGeom>
          <a:noFill/>
          <a:ln w="9525">
            <a:noFill/>
            <a:miter lim="800000"/>
            <a:headEnd/>
            <a:tailEnd/>
          </a:ln>
        </p:spPr>
      </p:pic>
      <p:sp>
        <p:nvSpPr>
          <p:cNvPr id="14" name="TextBox 13"/>
          <p:cNvSpPr txBox="1"/>
          <p:nvPr/>
        </p:nvSpPr>
        <p:spPr>
          <a:xfrm>
            <a:off x="609600" y="4346138"/>
            <a:ext cx="7848600" cy="1692771"/>
          </a:xfrm>
          <a:prstGeom prst="rect">
            <a:avLst/>
          </a:prstGeom>
          <a:noFill/>
        </p:spPr>
        <p:txBody>
          <a:bodyPr wrap="square" rtlCol="0">
            <a:spAutoFit/>
          </a:bodyPr>
          <a:lstStyle/>
          <a:p>
            <a:pPr algn="ctr"/>
            <a:r>
              <a:rPr lang="en-US" sz="2600" dirty="0" smtClean="0">
                <a:solidFill>
                  <a:srgbClr val="000000"/>
                </a:solidFill>
                <a:latin typeface="Helvetica"/>
                <a:cs typeface="Helvetica"/>
              </a:rPr>
              <a:t>In this section we will look at how </a:t>
            </a:r>
            <a:r>
              <a:rPr lang="en-US" sz="2600" dirty="0">
                <a:solidFill>
                  <a:srgbClr val="000000"/>
                </a:solidFill>
                <a:latin typeface="Helvetica"/>
                <a:cs typeface="Helvetica"/>
              </a:rPr>
              <a:t>l</a:t>
            </a:r>
            <a:r>
              <a:rPr lang="en-US" sz="2600" dirty="0" smtClean="0">
                <a:solidFill>
                  <a:srgbClr val="000000"/>
                </a:solidFill>
                <a:latin typeface="Helvetica"/>
                <a:cs typeface="Helvetica"/>
              </a:rPr>
              <a:t>oyal customers have a longer customer history, are more committed to the company brand, buy more, and are more likely to recommend the brand to others. </a:t>
            </a:r>
            <a:endParaRPr lang="en-US" sz="2600" dirty="0">
              <a:solidFill>
                <a:srgbClr val="000000"/>
              </a:solidFill>
              <a:latin typeface="Helvetica"/>
              <a:cs typeface="Helvetica"/>
            </a:endParaRPr>
          </a:p>
        </p:txBody>
      </p:sp>
    </p:spTree>
    <p:extLst>
      <p:ext uri="{BB962C8B-B14F-4D97-AF65-F5344CB8AC3E}">
        <p14:creationId xmlns:p14="http://schemas.microsoft.com/office/powerpoint/2010/main" val="271079084"/>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0" y="0"/>
            <a:ext cx="9144000" cy="9144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0" y="762000"/>
            <a:ext cx="9144000" cy="152400"/>
          </a:xfrm>
          <a:prstGeom prst="rect">
            <a:avLst/>
          </a:prstGeom>
          <a:solidFill>
            <a:srgbClr val="F6A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p:cNvSpPr txBox="1"/>
          <p:nvPr/>
        </p:nvSpPr>
        <p:spPr>
          <a:xfrm>
            <a:off x="1219200" y="94792"/>
            <a:ext cx="6705600" cy="584776"/>
          </a:xfrm>
          <a:prstGeom prst="rect">
            <a:avLst/>
          </a:prstGeom>
          <a:noFill/>
        </p:spPr>
        <p:txBody>
          <a:bodyPr wrap="square" rtlCol="0">
            <a:spAutoFit/>
          </a:bodyPr>
          <a:lstStyle/>
          <a:p>
            <a:pPr algn="ctr"/>
            <a:r>
              <a:rPr lang="en-US" sz="3200" b="1" dirty="0" smtClean="0">
                <a:solidFill>
                  <a:schemeClr val="bg1"/>
                </a:solidFill>
                <a:latin typeface="Helvetica"/>
                <a:cs typeface="Helvetica"/>
              </a:rPr>
              <a:t>Assessing Customer Loyalty</a:t>
            </a:r>
            <a:endParaRPr lang="en-US" sz="3200" b="1" dirty="0">
              <a:solidFill>
                <a:schemeClr val="bg1"/>
              </a:solidFill>
              <a:latin typeface="Helvetica"/>
              <a:cs typeface="Helvetica"/>
            </a:endParaRPr>
          </a:p>
        </p:txBody>
      </p:sp>
      <p:pic>
        <p:nvPicPr>
          <p:cNvPr id="4098" name="Picture 2"/>
          <p:cNvPicPr>
            <a:picLocks noChangeAspect="1" noChangeArrowheads="1"/>
          </p:cNvPicPr>
          <p:nvPr/>
        </p:nvPicPr>
        <p:blipFill>
          <a:blip r:embed="rId2" cstate="print"/>
          <a:srcRect/>
          <a:stretch>
            <a:fillRect/>
          </a:stretch>
        </p:blipFill>
        <p:spPr bwMode="auto">
          <a:xfrm>
            <a:off x="490257" y="1154982"/>
            <a:ext cx="8120343" cy="1828800"/>
          </a:xfrm>
          <a:prstGeom prst="rect">
            <a:avLst/>
          </a:prstGeom>
          <a:noFill/>
          <a:ln w="9525">
            <a:noFill/>
            <a:miter lim="800000"/>
            <a:headEnd/>
            <a:tailEnd/>
          </a:ln>
        </p:spPr>
      </p:pic>
      <p:pic>
        <p:nvPicPr>
          <p:cNvPr id="4099" name="Picture 3"/>
          <p:cNvPicPr>
            <a:picLocks noChangeAspect="1" noChangeArrowheads="1"/>
          </p:cNvPicPr>
          <p:nvPr/>
        </p:nvPicPr>
        <p:blipFill>
          <a:blip r:embed="rId3" cstate="print"/>
          <a:srcRect/>
          <a:stretch>
            <a:fillRect/>
          </a:stretch>
        </p:blipFill>
        <p:spPr bwMode="auto">
          <a:xfrm>
            <a:off x="184150" y="3149600"/>
            <a:ext cx="8774113" cy="1574800"/>
          </a:xfrm>
          <a:prstGeom prst="rect">
            <a:avLst/>
          </a:prstGeom>
          <a:noFill/>
          <a:ln w="9525">
            <a:noFill/>
            <a:miter lim="800000"/>
            <a:headEnd/>
            <a:tailEnd/>
          </a:ln>
        </p:spPr>
      </p:pic>
      <p:sp>
        <p:nvSpPr>
          <p:cNvPr id="10" name="TextBox 9"/>
          <p:cNvSpPr txBox="1"/>
          <p:nvPr/>
        </p:nvSpPr>
        <p:spPr>
          <a:xfrm>
            <a:off x="381000" y="5029200"/>
            <a:ext cx="8458200" cy="1200329"/>
          </a:xfrm>
          <a:prstGeom prst="rect">
            <a:avLst/>
          </a:prstGeom>
          <a:noFill/>
        </p:spPr>
        <p:txBody>
          <a:bodyPr wrap="square" rtlCol="0">
            <a:spAutoFit/>
          </a:bodyPr>
          <a:lstStyle/>
          <a:p>
            <a:pPr algn="ctr"/>
            <a:r>
              <a:rPr lang="en-US" dirty="0" smtClean="0">
                <a:latin typeface="Helvetica"/>
                <a:cs typeface="Helvetica"/>
              </a:rPr>
              <a:t>Loyal customers have a long </a:t>
            </a:r>
            <a:r>
              <a:rPr lang="en-US" b="1" dirty="0" smtClean="0">
                <a:latin typeface="Helvetica"/>
                <a:cs typeface="Helvetica"/>
              </a:rPr>
              <a:t>customer history</a:t>
            </a:r>
            <a:r>
              <a:rPr lang="en-US" dirty="0" smtClean="0">
                <a:latin typeface="Helvetica"/>
                <a:cs typeface="Helvetica"/>
              </a:rPr>
              <a:t>, buy at an above-average </a:t>
            </a:r>
            <a:r>
              <a:rPr lang="en-US" b="1" dirty="0" smtClean="0">
                <a:latin typeface="Helvetica"/>
                <a:cs typeface="Helvetica"/>
              </a:rPr>
              <a:t>purchase amount</a:t>
            </a:r>
            <a:r>
              <a:rPr lang="en-US" dirty="0" smtClean="0">
                <a:latin typeface="Helvetica"/>
                <a:cs typeface="Helvetica"/>
              </a:rPr>
              <a:t>, have a high </a:t>
            </a:r>
            <a:r>
              <a:rPr lang="en-US" b="1" dirty="0" smtClean="0">
                <a:latin typeface="Helvetica"/>
                <a:cs typeface="Helvetica"/>
              </a:rPr>
              <a:t>desire to repurchase</a:t>
            </a:r>
            <a:r>
              <a:rPr lang="en-US" dirty="0" smtClean="0">
                <a:latin typeface="Helvetica"/>
                <a:cs typeface="Helvetica"/>
              </a:rPr>
              <a:t>, have strong </a:t>
            </a:r>
            <a:r>
              <a:rPr lang="en-US" b="1" dirty="0" smtClean="0">
                <a:latin typeface="Helvetica"/>
                <a:cs typeface="Helvetica"/>
              </a:rPr>
              <a:t>product preferences</a:t>
            </a:r>
            <a:r>
              <a:rPr lang="en-US" dirty="0" smtClean="0">
                <a:latin typeface="Helvetica"/>
                <a:cs typeface="Helvetica"/>
              </a:rPr>
              <a:t> for the company’s products and </a:t>
            </a:r>
            <a:r>
              <a:rPr lang="en-US" b="1" dirty="0" smtClean="0">
                <a:latin typeface="Helvetica"/>
                <a:cs typeface="Helvetica"/>
              </a:rPr>
              <a:t>would recommend </a:t>
            </a:r>
            <a:r>
              <a:rPr lang="en-US" dirty="0" smtClean="0">
                <a:latin typeface="Helvetica"/>
                <a:cs typeface="Helvetica"/>
              </a:rPr>
              <a:t>the company’s products to friends, relatives, and co-workers.</a:t>
            </a:r>
            <a:endParaRPr lang="en-US" dirty="0">
              <a:latin typeface="Helvetica"/>
              <a:cs typeface="Helvetica"/>
            </a:endParaRPr>
          </a:p>
        </p:txBody>
      </p:sp>
      <p:sp>
        <p:nvSpPr>
          <p:cNvPr id="12" name="Rectangle 11"/>
          <p:cNvSpPr/>
          <p:nvPr/>
        </p:nvSpPr>
        <p:spPr>
          <a:xfrm>
            <a:off x="-1" y="6530003"/>
            <a:ext cx="9152985" cy="339979"/>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p:cNvSpPr txBox="1"/>
          <p:nvPr/>
        </p:nvSpPr>
        <p:spPr>
          <a:xfrm>
            <a:off x="3314700" y="6550030"/>
            <a:ext cx="2514600" cy="276999"/>
          </a:xfrm>
          <a:prstGeom prst="rect">
            <a:avLst/>
          </a:prstGeom>
          <a:noFill/>
        </p:spPr>
        <p:txBody>
          <a:bodyPr wrap="square" rtlCol="0">
            <a:spAutoFit/>
          </a:bodyPr>
          <a:lstStyle/>
          <a:p>
            <a:pPr algn="ctr"/>
            <a:r>
              <a:rPr lang="en-US" sz="1200" b="1" dirty="0" smtClean="0">
                <a:solidFill>
                  <a:schemeClr val="bg1"/>
                </a:solidFill>
                <a:latin typeface="Helvetica"/>
                <a:cs typeface="Helvetica"/>
              </a:rPr>
              <a:t>Copyright Roger J. Best, 2012</a:t>
            </a:r>
            <a:endParaRPr lang="en-US" sz="1200" b="1" dirty="0">
              <a:solidFill>
                <a:schemeClr val="bg1"/>
              </a:solidFill>
              <a:latin typeface="Helvetica"/>
              <a:cs typeface="Helvetica"/>
            </a:endParaRPr>
          </a:p>
        </p:txBody>
      </p:sp>
      <p:sp>
        <p:nvSpPr>
          <p:cNvPr id="19" name="TextBox 18"/>
          <p:cNvSpPr txBox="1"/>
          <p:nvPr/>
        </p:nvSpPr>
        <p:spPr>
          <a:xfrm>
            <a:off x="7678480" y="76200"/>
            <a:ext cx="1377340" cy="646331"/>
          </a:xfrm>
          <a:prstGeom prst="rect">
            <a:avLst/>
          </a:prstGeom>
          <a:noFill/>
        </p:spPr>
        <p:txBody>
          <a:bodyPr wrap="square" rtlCol="0">
            <a:spAutoFit/>
          </a:bodyPr>
          <a:lstStyle/>
          <a:p>
            <a:pPr algn="r"/>
            <a:r>
              <a:rPr lang="en-US" b="1" dirty="0" smtClean="0">
                <a:solidFill>
                  <a:schemeClr val="bg1"/>
                </a:solidFill>
                <a:latin typeface="Helvetica"/>
                <a:cs typeface="Helvetica"/>
              </a:rPr>
              <a:t>MBM6</a:t>
            </a:r>
          </a:p>
          <a:p>
            <a:pPr algn="r"/>
            <a:r>
              <a:rPr lang="en-US" dirty="0" smtClean="0">
                <a:solidFill>
                  <a:schemeClr val="bg1"/>
                </a:solidFill>
                <a:latin typeface="Helvetica"/>
                <a:cs typeface="Helvetica"/>
              </a:rPr>
              <a:t>Chapter 1</a:t>
            </a:r>
          </a:p>
        </p:txBody>
      </p:sp>
      <p:pic>
        <p:nvPicPr>
          <p:cNvPr id="20" name="Picture 2"/>
          <p:cNvPicPr>
            <a:picLocks noChangeAspect="1" noChangeArrowheads="1"/>
          </p:cNvPicPr>
          <p:nvPr/>
        </p:nvPicPr>
        <p:blipFill>
          <a:blip r:embed="rId4" cstate="print">
            <a:extLst>
              <a:ext uri="{BEBA8EAE-BF5A-486C-A8C5-ECC9F3942E4B}">
                <a14:imgProps xmlns:a14="http://schemas.microsoft.com/office/drawing/2010/main">
                  <a14:imgLayer r:embed="rId5">
                    <a14:imgEffect>
                      <a14:backgroundRemoval t="9467" b="92899" l="1020" r="89796">
                        <a14:foregroundMark x1="1020" y1="92308" x2="53061" y2="92899"/>
                        <a14:foregroundMark x1="50680" y1="87574" x2="62925" y2="21302"/>
                        <a14:foregroundMark x1="55782" y1="17160" x2="44558" y2="81065"/>
                        <a14:foregroundMark x1="71769" y1="27219" x2="88435" y2="82249"/>
                      </a14:backgroundRemoval>
                    </a14:imgEffect>
                  </a14:imgLayer>
                </a14:imgProps>
              </a:ext>
            </a:extLst>
          </a:blip>
          <a:srcRect/>
          <a:stretch>
            <a:fillRect/>
          </a:stretch>
        </p:blipFill>
        <p:spPr bwMode="auto">
          <a:xfrm>
            <a:off x="0" y="133721"/>
            <a:ext cx="1301896" cy="692150"/>
          </a:xfrm>
          <a:prstGeom prst="rect">
            <a:avLst/>
          </a:prstGeom>
          <a:noFill/>
          <a:ln w="9525">
            <a:noFill/>
            <a:miter lim="800000"/>
            <a:headEnd/>
            <a:tailEnd/>
          </a:ln>
        </p:spPr>
      </p:pic>
    </p:spTree>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p:nvPr/>
        </p:nvSpPr>
        <p:spPr>
          <a:xfrm>
            <a:off x="0" y="0"/>
            <a:ext cx="9144000" cy="9144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0" y="762000"/>
            <a:ext cx="9144000" cy="152400"/>
          </a:xfrm>
          <a:prstGeom prst="rect">
            <a:avLst/>
          </a:prstGeom>
          <a:solidFill>
            <a:srgbClr val="F6A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p:cNvSpPr txBox="1"/>
          <p:nvPr/>
        </p:nvSpPr>
        <p:spPr>
          <a:xfrm>
            <a:off x="1219200" y="-43424"/>
            <a:ext cx="6705600" cy="830997"/>
          </a:xfrm>
          <a:prstGeom prst="rect">
            <a:avLst/>
          </a:prstGeom>
          <a:noFill/>
        </p:spPr>
        <p:txBody>
          <a:bodyPr wrap="square" rtlCol="0">
            <a:spAutoFit/>
          </a:bodyPr>
          <a:lstStyle/>
          <a:p>
            <a:pPr algn="ctr"/>
            <a:r>
              <a:rPr lang="en-US" sz="2400" b="1" dirty="0" smtClean="0">
                <a:solidFill>
                  <a:schemeClr val="bg1"/>
                </a:solidFill>
                <a:latin typeface="Helvetica"/>
                <a:cs typeface="Helvetica"/>
              </a:rPr>
              <a:t>Customer Focus, Customer </a:t>
            </a:r>
          </a:p>
          <a:p>
            <a:pPr algn="ctr"/>
            <a:r>
              <a:rPr lang="en-US" sz="2400" b="1" dirty="0" smtClean="0">
                <a:solidFill>
                  <a:schemeClr val="bg1"/>
                </a:solidFill>
                <a:latin typeface="Helvetica"/>
                <a:cs typeface="Helvetica"/>
              </a:rPr>
              <a:t>Performance, and Profit Impact </a:t>
            </a:r>
            <a:endParaRPr lang="en-US" sz="2400" b="1" dirty="0">
              <a:solidFill>
                <a:schemeClr val="bg1"/>
              </a:solidFill>
              <a:latin typeface="Helvetica"/>
              <a:cs typeface="Helvetica"/>
            </a:endParaRPr>
          </a:p>
        </p:txBody>
      </p:sp>
      <p:sp>
        <p:nvSpPr>
          <p:cNvPr id="7" name="TextBox 6"/>
          <p:cNvSpPr txBox="1"/>
          <p:nvPr/>
        </p:nvSpPr>
        <p:spPr>
          <a:xfrm>
            <a:off x="228600" y="5562600"/>
            <a:ext cx="8686800" cy="1077218"/>
          </a:xfrm>
          <a:prstGeom prst="rect">
            <a:avLst/>
          </a:prstGeom>
          <a:noFill/>
        </p:spPr>
        <p:txBody>
          <a:bodyPr wrap="square" rtlCol="0">
            <a:spAutoFit/>
          </a:bodyPr>
          <a:lstStyle/>
          <a:p>
            <a:r>
              <a:rPr lang="en-AU" sz="1600" dirty="0" smtClean="0">
                <a:latin typeface="Helvetica"/>
                <a:cs typeface="Helvetica"/>
                <a:sym typeface="Wingdings 2" pitchFamily="18" charset="2"/>
              </a:rPr>
              <a:t>Satisfied is not good enough. Completely satisfied—that’s a big deal. A completely satisfied customer is at least three times more likely to return than one who’s just satisfied. </a:t>
            </a:r>
          </a:p>
          <a:p>
            <a:r>
              <a:rPr lang="en-AU" sz="1600" i="1" dirty="0" smtClean="0">
                <a:latin typeface="Helvetica"/>
                <a:cs typeface="Helvetica"/>
                <a:sym typeface="Wingdings 2" pitchFamily="18" charset="2"/>
              </a:rPr>
              <a:t>                                                                         </a:t>
            </a:r>
            <a:r>
              <a:rPr lang="en-US" sz="1600" i="1" dirty="0" smtClean="0">
                <a:latin typeface="Helvetica"/>
                <a:cs typeface="Helvetica"/>
                <a:sym typeface="Wingdings 2" pitchFamily="18" charset="2"/>
              </a:rPr>
              <a:t>―Andrew Taylor, CEO, Enterprise Rent-A-Car </a:t>
            </a:r>
            <a:endParaRPr lang="en-US" sz="1600" i="1" baseline="30000" dirty="0" smtClean="0">
              <a:latin typeface="Helvetica"/>
              <a:cs typeface="Helvetica"/>
              <a:sym typeface="Wingdings 2" pitchFamily="18" charset="2"/>
            </a:endParaRPr>
          </a:p>
          <a:p>
            <a:endParaRPr lang="en-US" sz="1600" dirty="0">
              <a:latin typeface="Helvetica"/>
              <a:cs typeface="Helvetica"/>
            </a:endParaRPr>
          </a:p>
        </p:txBody>
      </p:sp>
      <p:sp>
        <p:nvSpPr>
          <p:cNvPr id="11" name="TextBox 10"/>
          <p:cNvSpPr txBox="1"/>
          <p:nvPr/>
        </p:nvSpPr>
        <p:spPr>
          <a:xfrm>
            <a:off x="228600" y="1046360"/>
            <a:ext cx="5105400" cy="338554"/>
          </a:xfrm>
          <a:prstGeom prst="rect">
            <a:avLst/>
          </a:prstGeom>
          <a:noFill/>
        </p:spPr>
        <p:txBody>
          <a:bodyPr wrap="square" rtlCol="0">
            <a:spAutoFit/>
          </a:bodyPr>
          <a:lstStyle/>
          <a:p>
            <a:pPr algn="ctr"/>
            <a:r>
              <a:rPr lang="en-US" sz="1600" b="1" dirty="0" smtClean="0">
                <a:solidFill>
                  <a:schemeClr val="tx1">
                    <a:lumMod val="75000"/>
                    <a:lumOff val="25000"/>
                  </a:schemeClr>
                </a:solidFill>
                <a:latin typeface="Helvetica"/>
                <a:cs typeface="Helvetica"/>
              </a:rPr>
              <a:t>Very Satisfied Customers Drive Profits</a:t>
            </a:r>
            <a:endParaRPr lang="en-US" sz="1600" b="1" dirty="0">
              <a:solidFill>
                <a:schemeClr val="tx1">
                  <a:lumMod val="75000"/>
                  <a:lumOff val="25000"/>
                </a:schemeClr>
              </a:solidFill>
              <a:latin typeface="Helvetica"/>
              <a:cs typeface="Helvetica"/>
            </a:endParaRPr>
          </a:p>
        </p:txBody>
      </p:sp>
      <p:sp>
        <p:nvSpPr>
          <p:cNvPr id="10" name="TextBox 9"/>
          <p:cNvSpPr txBox="1"/>
          <p:nvPr/>
        </p:nvSpPr>
        <p:spPr>
          <a:xfrm>
            <a:off x="5041707" y="1447800"/>
            <a:ext cx="3352800" cy="3354765"/>
          </a:xfrm>
          <a:prstGeom prst="rect">
            <a:avLst/>
          </a:prstGeom>
          <a:solidFill>
            <a:schemeClr val="tx1">
              <a:lumMod val="75000"/>
              <a:lumOff val="25000"/>
            </a:schemeClr>
          </a:solidFill>
        </p:spPr>
        <p:txBody>
          <a:bodyPr wrap="square" rtlCol="0">
            <a:spAutoFit/>
          </a:bodyPr>
          <a:lstStyle/>
          <a:p>
            <a:pPr algn="ctr"/>
            <a:endParaRPr lang="en-US" b="1" dirty="0" smtClean="0">
              <a:solidFill>
                <a:schemeClr val="bg1"/>
              </a:solidFill>
              <a:latin typeface="Helvetica"/>
              <a:cs typeface="Helvetica"/>
            </a:endParaRPr>
          </a:p>
          <a:p>
            <a:pPr algn="ctr"/>
            <a:r>
              <a:rPr lang="en-US" b="1" dirty="0" smtClean="0">
                <a:solidFill>
                  <a:schemeClr val="bg1"/>
                </a:solidFill>
                <a:latin typeface="Helvetica"/>
                <a:cs typeface="Helvetica"/>
              </a:rPr>
              <a:t>Chapter 1 Objectives</a:t>
            </a:r>
          </a:p>
          <a:p>
            <a:pPr algn="ctr"/>
            <a:endParaRPr lang="en-US" sz="1600" b="1" dirty="0" smtClean="0">
              <a:solidFill>
                <a:schemeClr val="bg1"/>
              </a:solidFill>
              <a:latin typeface="Helvetica"/>
              <a:cs typeface="Helvetica"/>
            </a:endParaRPr>
          </a:p>
          <a:p>
            <a:pPr>
              <a:buFont typeface="Wingdings" pitchFamily="2" charset="2"/>
              <a:buChar char="q"/>
            </a:pPr>
            <a:r>
              <a:rPr lang="en-US" sz="1600" b="1" dirty="0">
                <a:solidFill>
                  <a:schemeClr val="bg1"/>
                </a:solidFill>
                <a:latin typeface="Helvetica"/>
                <a:cs typeface="Helvetica"/>
              </a:rPr>
              <a:t> </a:t>
            </a:r>
            <a:r>
              <a:rPr lang="en-US" sz="1600" b="1" dirty="0" smtClean="0">
                <a:solidFill>
                  <a:schemeClr val="bg1"/>
                </a:solidFill>
                <a:latin typeface="Helvetica"/>
                <a:cs typeface="Helvetica"/>
              </a:rPr>
              <a:t> Building a customer</a:t>
            </a:r>
            <a:br>
              <a:rPr lang="en-US" sz="1600" b="1" dirty="0" smtClean="0">
                <a:solidFill>
                  <a:schemeClr val="bg1"/>
                </a:solidFill>
                <a:latin typeface="Helvetica"/>
                <a:cs typeface="Helvetica"/>
              </a:rPr>
            </a:br>
            <a:r>
              <a:rPr lang="en-US" sz="1600" b="1" dirty="0" smtClean="0">
                <a:solidFill>
                  <a:schemeClr val="bg1"/>
                </a:solidFill>
                <a:latin typeface="Helvetica"/>
                <a:cs typeface="Helvetica"/>
              </a:rPr>
              <a:t>     focused organization</a:t>
            </a:r>
          </a:p>
          <a:p>
            <a:pPr>
              <a:buFont typeface="Wingdings" pitchFamily="2" charset="2"/>
              <a:buChar char="q"/>
            </a:pPr>
            <a:endParaRPr lang="en-US" sz="1600" b="1" dirty="0" smtClean="0">
              <a:solidFill>
                <a:schemeClr val="bg1"/>
              </a:solidFill>
              <a:latin typeface="Helvetica"/>
              <a:cs typeface="Helvetica"/>
            </a:endParaRPr>
          </a:p>
          <a:p>
            <a:pPr>
              <a:buFont typeface="Wingdings" pitchFamily="2" charset="2"/>
              <a:buChar char="q"/>
            </a:pPr>
            <a:r>
              <a:rPr lang="en-US" sz="1600" b="1" dirty="0">
                <a:solidFill>
                  <a:schemeClr val="bg1"/>
                </a:solidFill>
                <a:latin typeface="Helvetica"/>
                <a:cs typeface="Helvetica"/>
              </a:rPr>
              <a:t> </a:t>
            </a:r>
            <a:r>
              <a:rPr lang="en-US" sz="1600" b="1" dirty="0" smtClean="0">
                <a:solidFill>
                  <a:schemeClr val="bg1"/>
                </a:solidFill>
                <a:latin typeface="Helvetica"/>
                <a:cs typeface="Helvetica"/>
              </a:rPr>
              <a:t> Measuring customer </a:t>
            </a:r>
            <a:br>
              <a:rPr lang="en-US" sz="1600" b="1" dirty="0" smtClean="0">
                <a:solidFill>
                  <a:schemeClr val="bg1"/>
                </a:solidFill>
                <a:latin typeface="Helvetica"/>
                <a:cs typeface="Helvetica"/>
              </a:rPr>
            </a:br>
            <a:r>
              <a:rPr lang="en-US" sz="1600" b="1" dirty="0" smtClean="0">
                <a:solidFill>
                  <a:schemeClr val="bg1"/>
                </a:solidFill>
                <a:latin typeface="Helvetica"/>
                <a:cs typeface="Helvetica"/>
              </a:rPr>
              <a:t>     performance</a:t>
            </a:r>
          </a:p>
          <a:p>
            <a:endParaRPr lang="en-US" sz="1600" b="1" dirty="0" smtClean="0">
              <a:solidFill>
                <a:schemeClr val="bg1"/>
              </a:solidFill>
              <a:latin typeface="Helvetica"/>
              <a:cs typeface="Helvetica"/>
            </a:endParaRPr>
          </a:p>
          <a:p>
            <a:pPr>
              <a:buFont typeface="Wingdings" pitchFamily="2" charset="2"/>
              <a:buChar char="q"/>
            </a:pPr>
            <a:r>
              <a:rPr lang="en-US" sz="1600" b="1" dirty="0" smtClean="0">
                <a:solidFill>
                  <a:schemeClr val="bg1"/>
                </a:solidFill>
                <a:latin typeface="Helvetica"/>
                <a:cs typeface="Helvetica"/>
              </a:rPr>
              <a:t>  Profit impact of customer</a:t>
            </a:r>
            <a:br>
              <a:rPr lang="en-US" sz="1600" b="1" dirty="0" smtClean="0">
                <a:solidFill>
                  <a:schemeClr val="bg1"/>
                </a:solidFill>
                <a:latin typeface="Helvetica"/>
                <a:cs typeface="Helvetica"/>
              </a:rPr>
            </a:br>
            <a:r>
              <a:rPr lang="en-US" sz="1600" b="1" dirty="0" smtClean="0">
                <a:solidFill>
                  <a:schemeClr val="bg1"/>
                </a:solidFill>
                <a:latin typeface="Helvetica"/>
                <a:cs typeface="Helvetica"/>
              </a:rPr>
              <a:t>     retention and customer </a:t>
            </a:r>
            <a:br>
              <a:rPr lang="en-US" sz="1600" b="1" dirty="0" smtClean="0">
                <a:solidFill>
                  <a:schemeClr val="bg1"/>
                </a:solidFill>
                <a:latin typeface="Helvetica"/>
                <a:cs typeface="Helvetica"/>
              </a:rPr>
            </a:br>
            <a:r>
              <a:rPr lang="en-US" sz="1600" b="1" dirty="0" smtClean="0">
                <a:solidFill>
                  <a:schemeClr val="bg1"/>
                </a:solidFill>
                <a:latin typeface="Helvetica"/>
                <a:cs typeface="Helvetica"/>
              </a:rPr>
              <a:t>     loyalty. </a:t>
            </a:r>
            <a:br>
              <a:rPr lang="en-US" sz="1600" b="1" dirty="0" smtClean="0">
                <a:solidFill>
                  <a:schemeClr val="bg1"/>
                </a:solidFill>
                <a:latin typeface="Helvetica"/>
                <a:cs typeface="Helvetica"/>
              </a:rPr>
            </a:br>
            <a:r>
              <a:rPr lang="en-US" sz="1600" b="1" dirty="0" smtClean="0">
                <a:solidFill>
                  <a:schemeClr val="bg1"/>
                </a:solidFill>
                <a:latin typeface="Helvetica"/>
                <a:cs typeface="Helvetica"/>
              </a:rPr>
              <a:t>     </a:t>
            </a:r>
          </a:p>
        </p:txBody>
      </p:sp>
      <p:sp>
        <p:nvSpPr>
          <p:cNvPr id="19" name="TextBox 18"/>
          <p:cNvSpPr txBox="1"/>
          <p:nvPr/>
        </p:nvSpPr>
        <p:spPr>
          <a:xfrm>
            <a:off x="7678480" y="76200"/>
            <a:ext cx="1377340" cy="646331"/>
          </a:xfrm>
          <a:prstGeom prst="rect">
            <a:avLst/>
          </a:prstGeom>
          <a:noFill/>
        </p:spPr>
        <p:txBody>
          <a:bodyPr wrap="square" rtlCol="0">
            <a:spAutoFit/>
          </a:bodyPr>
          <a:lstStyle/>
          <a:p>
            <a:pPr algn="r"/>
            <a:r>
              <a:rPr lang="en-US" b="1" dirty="0" smtClean="0">
                <a:solidFill>
                  <a:schemeClr val="bg1"/>
                </a:solidFill>
                <a:latin typeface="Helvetica"/>
                <a:cs typeface="Helvetica"/>
              </a:rPr>
              <a:t>MBM6</a:t>
            </a:r>
          </a:p>
          <a:p>
            <a:pPr algn="r"/>
            <a:r>
              <a:rPr lang="en-US" dirty="0" smtClean="0">
                <a:solidFill>
                  <a:schemeClr val="bg1"/>
                </a:solidFill>
                <a:latin typeface="Helvetica"/>
                <a:cs typeface="Helvetica"/>
              </a:rPr>
              <a:t>Chapter 1</a:t>
            </a:r>
          </a:p>
        </p:txBody>
      </p:sp>
      <p:pic>
        <p:nvPicPr>
          <p:cNvPr id="9" name="Picture 8" descr="Screen Shot 2012-02-03 at 4.24.12 PM.png"/>
          <p:cNvPicPr>
            <a:picLocks noChangeAspect="1"/>
          </p:cNvPicPr>
          <p:nvPr/>
        </p:nvPicPr>
        <p:blipFill rotWithShape="1">
          <a:blip r:embed="rId2" cstate="print">
            <a:extLst>
              <a:ext uri="{28A0092B-C50C-407E-A947-70E740481C1C}">
                <a14:useLocalDpi xmlns:a14="http://schemas.microsoft.com/office/drawing/2010/main" val="0"/>
              </a:ext>
            </a:extLst>
          </a:blip>
          <a:srcRect l="53070" t="6811" r="667" b="4025"/>
          <a:stretch/>
        </p:blipFill>
        <p:spPr>
          <a:xfrm>
            <a:off x="770410" y="1405745"/>
            <a:ext cx="4005772" cy="4077757"/>
          </a:xfrm>
          <a:prstGeom prst="rect">
            <a:avLst/>
          </a:prstGeom>
        </p:spPr>
      </p:pic>
      <p:sp>
        <p:nvSpPr>
          <p:cNvPr id="12" name="Rectangle 11"/>
          <p:cNvSpPr/>
          <p:nvPr/>
        </p:nvSpPr>
        <p:spPr>
          <a:xfrm>
            <a:off x="-1" y="6530003"/>
            <a:ext cx="9152985" cy="339979"/>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p:cNvSpPr txBox="1"/>
          <p:nvPr/>
        </p:nvSpPr>
        <p:spPr>
          <a:xfrm>
            <a:off x="3314700" y="6550030"/>
            <a:ext cx="2514600" cy="276999"/>
          </a:xfrm>
          <a:prstGeom prst="rect">
            <a:avLst/>
          </a:prstGeom>
          <a:noFill/>
        </p:spPr>
        <p:txBody>
          <a:bodyPr wrap="square" rtlCol="0">
            <a:spAutoFit/>
          </a:bodyPr>
          <a:lstStyle/>
          <a:p>
            <a:pPr algn="ctr"/>
            <a:r>
              <a:rPr lang="en-US" sz="1200" b="1" dirty="0" smtClean="0">
                <a:solidFill>
                  <a:schemeClr val="bg1"/>
                </a:solidFill>
                <a:latin typeface="Helvetica"/>
                <a:cs typeface="Helvetica"/>
              </a:rPr>
              <a:t>Copyright Roger J. Best, 2012</a:t>
            </a:r>
            <a:endParaRPr lang="en-US" sz="1200" b="1" dirty="0">
              <a:solidFill>
                <a:schemeClr val="bg1"/>
              </a:solidFill>
              <a:latin typeface="Helvetica"/>
              <a:cs typeface="Helvetica"/>
            </a:endParaRPr>
          </a:p>
        </p:txBody>
      </p:sp>
      <p:pic>
        <p:nvPicPr>
          <p:cNvPr id="20" name="Picture 2"/>
          <p:cNvPicPr>
            <a:picLocks noChangeAspect="1" noChangeArrowheads="1"/>
          </p:cNvPicPr>
          <p:nvPr/>
        </p:nvPicPr>
        <p:blipFill>
          <a:blip r:embed="rId3" cstate="print">
            <a:extLst>
              <a:ext uri="{BEBA8EAE-BF5A-486C-A8C5-ECC9F3942E4B}">
                <a14:imgProps xmlns:a14="http://schemas.microsoft.com/office/drawing/2010/main">
                  <a14:imgLayer r:embed="rId4">
                    <a14:imgEffect>
                      <a14:backgroundRemoval t="9467" b="92899" l="1020" r="89796">
                        <a14:foregroundMark x1="1020" y1="92308" x2="53061" y2="92899"/>
                        <a14:foregroundMark x1="50680" y1="87574" x2="62925" y2="21302"/>
                        <a14:foregroundMark x1="55782" y1="17160" x2="44558" y2="81065"/>
                        <a14:foregroundMark x1="71769" y1="27219" x2="88435" y2="82249"/>
                      </a14:backgroundRemoval>
                    </a14:imgEffect>
                  </a14:imgLayer>
                </a14:imgProps>
              </a:ext>
            </a:extLst>
          </a:blip>
          <a:srcRect/>
          <a:stretch>
            <a:fillRect/>
          </a:stretch>
        </p:blipFill>
        <p:spPr bwMode="auto">
          <a:xfrm>
            <a:off x="0" y="133721"/>
            <a:ext cx="1301896" cy="692150"/>
          </a:xfrm>
          <a:prstGeom prst="rect">
            <a:avLst/>
          </a:prstGeom>
          <a:noFill/>
          <a:ln w="9525">
            <a:noFill/>
            <a:miter lim="800000"/>
            <a:headEnd/>
            <a:tailEnd/>
          </a:ln>
        </p:spPr>
      </p:pic>
    </p:spTree>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0" y="0"/>
            <a:ext cx="9144000" cy="9144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0" y="762000"/>
            <a:ext cx="9144000" cy="152400"/>
          </a:xfrm>
          <a:prstGeom prst="rect">
            <a:avLst/>
          </a:prstGeom>
          <a:solidFill>
            <a:srgbClr val="F6A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p:cNvSpPr txBox="1"/>
          <p:nvPr/>
        </p:nvSpPr>
        <p:spPr>
          <a:xfrm>
            <a:off x="1219200" y="103203"/>
            <a:ext cx="6705600" cy="584776"/>
          </a:xfrm>
          <a:prstGeom prst="rect">
            <a:avLst/>
          </a:prstGeom>
          <a:noFill/>
        </p:spPr>
        <p:txBody>
          <a:bodyPr wrap="square" rtlCol="0">
            <a:spAutoFit/>
          </a:bodyPr>
          <a:lstStyle/>
          <a:p>
            <a:pPr algn="ctr"/>
            <a:r>
              <a:rPr lang="en-US" sz="3200" b="1" dirty="0" smtClean="0">
                <a:solidFill>
                  <a:schemeClr val="bg1"/>
                </a:solidFill>
                <a:latin typeface="Helvetica"/>
                <a:cs typeface="Helvetica"/>
              </a:rPr>
              <a:t>Managing Customer Loyalty</a:t>
            </a:r>
            <a:endParaRPr lang="en-US" sz="3200" b="1" dirty="0">
              <a:solidFill>
                <a:schemeClr val="bg1"/>
              </a:solidFill>
              <a:latin typeface="Helvetica"/>
              <a:cs typeface="Helvetica"/>
            </a:endParaRPr>
          </a:p>
        </p:txBody>
      </p:sp>
      <p:sp>
        <p:nvSpPr>
          <p:cNvPr id="10" name="TextBox 9"/>
          <p:cNvSpPr txBox="1"/>
          <p:nvPr/>
        </p:nvSpPr>
        <p:spPr>
          <a:xfrm>
            <a:off x="304800" y="3570744"/>
            <a:ext cx="8610600" cy="2677656"/>
          </a:xfrm>
          <a:prstGeom prst="rect">
            <a:avLst/>
          </a:prstGeom>
          <a:noFill/>
        </p:spPr>
        <p:txBody>
          <a:bodyPr wrap="square" rtlCol="0">
            <a:spAutoFit/>
          </a:bodyPr>
          <a:lstStyle/>
          <a:p>
            <a:pPr marL="457200" indent="-457200"/>
            <a:r>
              <a:rPr lang="en-US" sz="1700" b="1" dirty="0" smtClean="0">
                <a:latin typeface="Helvetica"/>
                <a:cs typeface="Helvetica"/>
              </a:rPr>
              <a:t>Loyal Customers – High performance </a:t>
            </a:r>
            <a:r>
              <a:rPr lang="en-US" sz="1700" dirty="0" smtClean="0">
                <a:latin typeface="Helvetica"/>
                <a:cs typeface="Helvetica"/>
              </a:rPr>
              <a:t>in all five aspects of customer loyalty</a:t>
            </a:r>
          </a:p>
          <a:p>
            <a:pPr marL="457200" indent="-457200"/>
            <a:endParaRPr lang="en-US" sz="800" b="1" dirty="0" smtClean="0">
              <a:latin typeface="Helvetica"/>
              <a:cs typeface="Helvetica"/>
            </a:endParaRPr>
          </a:p>
          <a:p>
            <a:pPr marL="457200" indent="-457200"/>
            <a:r>
              <a:rPr lang="en-US" sz="1700" b="1" dirty="0" smtClean="0">
                <a:latin typeface="Helvetica"/>
                <a:cs typeface="Helvetica"/>
              </a:rPr>
              <a:t>Repeat Customers </a:t>
            </a:r>
            <a:r>
              <a:rPr lang="en-US" sz="1700" dirty="0" smtClean="0">
                <a:latin typeface="Helvetica"/>
                <a:cs typeface="Helvetica"/>
              </a:rPr>
              <a:t>– Great customers that </a:t>
            </a:r>
            <a:r>
              <a:rPr lang="en-US" sz="1700" b="1" dirty="0" smtClean="0">
                <a:latin typeface="Helvetica"/>
                <a:cs typeface="Helvetica"/>
              </a:rPr>
              <a:t>buy often </a:t>
            </a:r>
            <a:r>
              <a:rPr lang="en-US" sz="1700" dirty="0" smtClean="0">
                <a:latin typeface="Helvetica"/>
                <a:cs typeface="Helvetica"/>
              </a:rPr>
              <a:t>but </a:t>
            </a:r>
            <a:r>
              <a:rPr lang="en-US" sz="1700" b="1" dirty="0" smtClean="0">
                <a:latin typeface="Helvetica"/>
                <a:cs typeface="Helvetica"/>
              </a:rPr>
              <a:t>score lower </a:t>
            </a:r>
            <a:r>
              <a:rPr lang="en-US" sz="1700" dirty="0" smtClean="0">
                <a:latin typeface="Helvetica"/>
                <a:cs typeface="Helvetica"/>
              </a:rPr>
              <a:t>on purchase amount, product preference, and customer recommendation.</a:t>
            </a:r>
          </a:p>
          <a:p>
            <a:pPr marL="457200" indent="-457200"/>
            <a:endParaRPr lang="en-US" sz="800" dirty="0" smtClean="0">
              <a:latin typeface="Helvetica"/>
              <a:cs typeface="Helvetica"/>
            </a:endParaRPr>
          </a:p>
          <a:p>
            <a:pPr marL="457200" indent="-457200"/>
            <a:r>
              <a:rPr lang="en-US" sz="1700" b="1" dirty="0" smtClean="0">
                <a:latin typeface="Helvetica"/>
                <a:cs typeface="Helvetica"/>
              </a:rPr>
              <a:t>Captive Customers </a:t>
            </a:r>
            <a:r>
              <a:rPr lang="en-US" sz="1700" dirty="0" smtClean="0">
                <a:latin typeface="Helvetica"/>
                <a:cs typeface="Helvetica"/>
              </a:rPr>
              <a:t>– Have a long customer history and </a:t>
            </a:r>
            <a:r>
              <a:rPr lang="en-US" sz="1700" b="1" dirty="0" smtClean="0">
                <a:latin typeface="Helvetica"/>
                <a:cs typeface="Helvetica"/>
              </a:rPr>
              <a:t>average</a:t>
            </a:r>
            <a:r>
              <a:rPr lang="en-US" sz="1700" dirty="0" smtClean="0">
                <a:latin typeface="Helvetica"/>
                <a:cs typeface="Helvetica"/>
              </a:rPr>
              <a:t> purchase amount but would leave if they could, as they are </a:t>
            </a:r>
            <a:r>
              <a:rPr lang="en-US" sz="1700" b="1" dirty="0" smtClean="0">
                <a:latin typeface="Helvetica"/>
                <a:cs typeface="Helvetica"/>
              </a:rPr>
              <a:t>dissatisfied captive customers</a:t>
            </a:r>
            <a:r>
              <a:rPr lang="en-US" sz="1700" dirty="0" smtClean="0">
                <a:latin typeface="Helvetica"/>
                <a:cs typeface="Helvetica"/>
              </a:rPr>
              <a:t>. </a:t>
            </a:r>
          </a:p>
          <a:p>
            <a:pPr marL="457200" indent="-457200"/>
            <a:endParaRPr lang="en-US" sz="800" b="1" dirty="0" smtClean="0">
              <a:latin typeface="Helvetica"/>
              <a:cs typeface="Helvetica"/>
            </a:endParaRPr>
          </a:p>
          <a:p>
            <a:pPr marL="457200" indent="-457200"/>
            <a:r>
              <a:rPr lang="en-US" sz="1700" b="1" dirty="0" smtClean="0">
                <a:latin typeface="Helvetica"/>
                <a:cs typeface="Helvetica"/>
              </a:rPr>
              <a:t>New Customers </a:t>
            </a:r>
            <a:r>
              <a:rPr lang="en-US" sz="1700" dirty="0" smtClean="0">
                <a:latin typeface="Helvetica"/>
                <a:cs typeface="Helvetica"/>
              </a:rPr>
              <a:t>– </a:t>
            </a:r>
            <a:r>
              <a:rPr lang="en-US" sz="1700" b="1" dirty="0" smtClean="0">
                <a:latin typeface="Helvetica"/>
                <a:cs typeface="Helvetica"/>
              </a:rPr>
              <a:t>Score low </a:t>
            </a:r>
            <a:r>
              <a:rPr lang="en-US" sz="1700" dirty="0" smtClean="0">
                <a:latin typeface="Helvetica"/>
                <a:cs typeface="Helvetica"/>
              </a:rPr>
              <a:t>on all aspects of customer loyalty as they </a:t>
            </a:r>
            <a:r>
              <a:rPr lang="en-US" sz="1700" b="1" dirty="0" smtClean="0">
                <a:latin typeface="Helvetica"/>
                <a:cs typeface="Helvetica"/>
              </a:rPr>
              <a:t>do not yet have </a:t>
            </a:r>
            <a:r>
              <a:rPr lang="en-US" sz="1700" dirty="0" smtClean="0">
                <a:latin typeface="Helvetica"/>
                <a:cs typeface="Helvetica"/>
              </a:rPr>
              <a:t>the customer history to assess their customer loyalty.</a:t>
            </a:r>
          </a:p>
          <a:p>
            <a:pPr marL="457200" indent="-457200"/>
            <a:endParaRPr lang="en-US" sz="800" b="1" dirty="0" smtClean="0">
              <a:latin typeface="Helvetica"/>
              <a:cs typeface="Helvetica"/>
            </a:endParaRPr>
          </a:p>
          <a:p>
            <a:pPr marL="457200" indent="-457200"/>
            <a:r>
              <a:rPr lang="en-US" sz="1700" b="1" dirty="0" smtClean="0">
                <a:latin typeface="Helvetica"/>
                <a:cs typeface="Helvetica"/>
              </a:rPr>
              <a:t>Unprofitable Customers </a:t>
            </a:r>
            <a:r>
              <a:rPr lang="en-US" sz="1700" dirty="0" smtClean="0">
                <a:latin typeface="Helvetica"/>
                <a:cs typeface="Helvetica"/>
              </a:rPr>
              <a:t>– </a:t>
            </a:r>
            <a:r>
              <a:rPr lang="en-US" sz="1700" b="1" dirty="0" smtClean="0">
                <a:latin typeface="Helvetica"/>
                <a:cs typeface="Helvetica"/>
              </a:rPr>
              <a:t>Score low </a:t>
            </a:r>
            <a:r>
              <a:rPr lang="en-US" sz="1700" dirty="0" smtClean="0">
                <a:latin typeface="Helvetica"/>
                <a:cs typeface="Helvetica"/>
              </a:rPr>
              <a:t>on all aspects of customer loyalty.</a:t>
            </a:r>
            <a:endParaRPr lang="en-US" sz="1700" b="1" dirty="0">
              <a:latin typeface="Helvetica"/>
              <a:cs typeface="Helvetica"/>
            </a:endParaRPr>
          </a:p>
        </p:txBody>
      </p:sp>
      <p:sp>
        <p:nvSpPr>
          <p:cNvPr id="12" name="Rectangle 11"/>
          <p:cNvSpPr/>
          <p:nvPr/>
        </p:nvSpPr>
        <p:spPr>
          <a:xfrm>
            <a:off x="-1" y="6530003"/>
            <a:ext cx="9152985" cy="339979"/>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p:cNvSpPr txBox="1"/>
          <p:nvPr/>
        </p:nvSpPr>
        <p:spPr>
          <a:xfrm>
            <a:off x="3314700" y="6550030"/>
            <a:ext cx="2514600" cy="276999"/>
          </a:xfrm>
          <a:prstGeom prst="rect">
            <a:avLst/>
          </a:prstGeom>
          <a:noFill/>
        </p:spPr>
        <p:txBody>
          <a:bodyPr wrap="square" rtlCol="0">
            <a:spAutoFit/>
          </a:bodyPr>
          <a:lstStyle/>
          <a:p>
            <a:pPr algn="ctr"/>
            <a:r>
              <a:rPr lang="en-US" sz="1200" b="1" dirty="0" smtClean="0">
                <a:solidFill>
                  <a:schemeClr val="bg1"/>
                </a:solidFill>
                <a:latin typeface="Helvetica"/>
                <a:cs typeface="Helvetica"/>
              </a:rPr>
              <a:t>Copyright Roger J. Best, 2012</a:t>
            </a:r>
            <a:endParaRPr lang="en-US" sz="1200" b="1" dirty="0">
              <a:solidFill>
                <a:schemeClr val="bg1"/>
              </a:solidFill>
              <a:latin typeface="Helvetica"/>
              <a:cs typeface="Helvetica"/>
            </a:endParaRPr>
          </a:p>
        </p:txBody>
      </p:sp>
      <p:sp>
        <p:nvSpPr>
          <p:cNvPr id="19" name="TextBox 18"/>
          <p:cNvSpPr txBox="1"/>
          <p:nvPr/>
        </p:nvSpPr>
        <p:spPr>
          <a:xfrm>
            <a:off x="7678480" y="76200"/>
            <a:ext cx="1377340" cy="646331"/>
          </a:xfrm>
          <a:prstGeom prst="rect">
            <a:avLst/>
          </a:prstGeom>
          <a:noFill/>
        </p:spPr>
        <p:txBody>
          <a:bodyPr wrap="square" rtlCol="0">
            <a:spAutoFit/>
          </a:bodyPr>
          <a:lstStyle/>
          <a:p>
            <a:pPr algn="r"/>
            <a:r>
              <a:rPr lang="en-US" b="1" dirty="0" smtClean="0">
                <a:solidFill>
                  <a:schemeClr val="bg1"/>
                </a:solidFill>
                <a:latin typeface="Helvetica"/>
                <a:cs typeface="Helvetica"/>
              </a:rPr>
              <a:t>MBM6</a:t>
            </a:r>
          </a:p>
          <a:p>
            <a:pPr algn="r"/>
            <a:r>
              <a:rPr lang="en-US" dirty="0" smtClean="0">
                <a:solidFill>
                  <a:schemeClr val="bg1"/>
                </a:solidFill>
                <a:latin typeface="Helvetica"/>
                <a:cs typeface="Helvetica"/>
              </a:rPr>
              <a:t>Chapter 1</a:t>
            </a:r>
          </a:p>
        </p:txBody>
      </p:sp>
      <p:pic>
        <p:nvPicPr>
          <p:cNvPr id="20" name="Picture 2"/>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9467" b="92899" l="1020" r="89796">
                        <a14:foregroundMark x1="1020" y1="92308" x2="53061" y2="92899"/>
                        <a14:foregroundMark x1="50680" y1="87574" x2="62925" y2="21302"/>
                        <a14:foregroundMark x1="55782" y1="17160" x2="44558" y2="81065"/>
                        <a14:foregroundMark x1="71769" y1="27219" x2="88435" y2="82249"/>
                      </a14:backgroundRemoval>
                    </a14:imgEffect>
                  </a14:imgLayer>
                </a14:imgProps>
              </a:ext>
            </a:extLst>
          </a:blip>
          <a:srcRect/>
          <a:stretch>
            <a:fillRect/>
          </a:stretch>
        </p:blipFill>
        <p:spPr bwMode="auto">
          <a:xfrm>
            <a:off x="0" y="133721"/>
            <a:ext cx="1301896" cy="692150"/>
          </a:xfrm>
          <a:prstGeom prst="rect">
            <a:avLst/>
          </a:prstGeom>
          <a:noFill/>
          <a:ln w="9525">
            <a:noFill/>
            <a:miter lim="800000"/>
            <a:headEnd/>
            <a:tailEnd/>
          </a:ln>
        </p:spPr>
      </p:pic>
      <p:pic>
        <p:nvPicPr>
          <p:cNvPr id="2" name="Picture 1" descr="Screen Shot 2012-02-19 at 12.55.04 PM.png"/>
          <p:cNvPicPr>
            <a:picLocks noChangeAspect="1"/>
          </p:cNvPicPr>
          <p:nvPr/>
        </p:nvPicPr>
        <p:blipFill rotWithShape="1">
          <a:blip r:embed="rId4" cstate="print">
            <a:extLst>
              <a:ext uri="{28A0092B-C50C-407E-A947-70E740481C1C}">
                <a14:useLocalDpi xmlns:a14="http://schemas.microsoft.com/office/drawing/2010/main" val="0"/>
              </a:ext>
            </a:extLst>
          </a:blip>
          <a:srcRect t="15802"/>
          <a:stretch/>
        </p:blipFill>
        <p:spPr>
          <a:xfrm>
            <a:off x="190500" y="1054818"/>
            <a:ext cx="8763000" cy="2419001"/>
          </a:xfrm>
          <a:prstGeom prst="rect">
            <a:avLst/>
          </a:prstGeom>
        </p:spPr>
      </p:pic>
    </p:spTree>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0" y="0"/>
            <a:ext cx="9144000" cy="9144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0" y="762000"/>
            <a:ext cx="9144000" cy="152400"/>
          </a:xfrm>
          <a:prstGeom prst="rect">
            <a:avLst/>
          </a:prstGeom>
          <a:solidFill>
            <a:srgbClr val="F6A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p:cNvSpPr txBox="1"/>
          <p:nvPr/>
        </p:nvSpPr>
        <p:spPr>
          <a:xfrm>
            <a:off x="1066800" y="124128"/>
            <a:ext cx="7010400" cy="523220"/>
          </a:xfrm>
          <a:prstGeom prst="rect">
            <a:avLst/>
          </a:prstGeom>
          <a:noFill/>
        </p:spPr>
        <p:txBody>
          <a:bodyPr wrap="square" rtlCol="0">
            <a:spAutoFit/>
          </a:bodyPr>
          <a:lstStyle/>
          <a:p>
            <a:pPr algn="ctr"/>
            <a:r>
              <a:rPr lang="en-US" sz="2800" b="1" dirty="0" smtClean="0">
                <a:solidFill>
                  <a:schemeClr val="bg1"/>
                </a:solidFill>
                <a:latin typeface="Helvetica"/>
                <a:cs typeface="Helvetica"/>
              </a:rPr>
              <a:t>Customer Retention and Profitability</a:t>
            </a:r>
            <a:endParaRPr lang="en-US" sz="2800" b="1" dirty="0">
              <a:solidFill>
                <a:schemeClr val="bg1"/>
              </a:solidFill>
              <a:latin typeface="Helvetica"/>
              <a:cs typeface="Helvetica"/>
            </a:endParaRPr>
          </a:p>
        </p:txBody>
      </p:sp>
      <p:sp>
        <p:nvSpPr>
          <p:cNvPr id="11" name="Rectangle 10"/>
          <p:cNvSpPr/>
          <p:nvPr/>
        </p:nvSpPr>
        <p:spPr>
          <a:xfrm>
            <a:off x="-1" y="6530003"/>
            <a:ext cx="9152985" cy="339979"/>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p:cNvSpPr txBox="1"/>
          <p:nvPr/>
        </p:nvSpPr>
        <p:spPr>
          <a:xfrm>
            <a:off x="3314700" y="6550030"/>
            <a:ext cx="2514600" cy="276999"/>
          </a:xfrm>
          <a:prstGeom prst="rect">
            <a:avLst/>
          </a:prstGeom>
          <a:noFill/>
        </p:spPr>
        <p:txBody>
          <a:bodyPr wrap="square" rtlCol="0">
            <a:spAutoFit/>
          </a:bodyPr>
          <a:lstStyle/>
          <a:p>
            <a:pPr algn="ctr"/>
            <a:r>
              <a:rPr lang="en-US" sz="1200" b="1" dirty="0" smtClean="0">
                <a:solidFill>
                  <a:schemeClr val="bg1"/>
                </a:solidFill>
                <a:latin typeface="Helvetica"/>
                <a:cs typeface="Helvetica"/>
              </a:rPr>
              <a:t>Copyright Roger J. Best, 2012</a:t>
            </a:r>
            <a:endParaRPr lang="en-US" sz="1200" b="1" dirty="0">
              <a:solidFill>
                <a:schemeClr val="bg1"/>
              </a:solidFill>
              <a:latin typeface="Helvetica"/>
              <a:cs typeface="Helvetica"/>
            </a:endParaRPr>
          </a:p>
        </p:txBody>
      </p:sp>
      <p:sp>
        <p:nvSpPr>
          <p:cNvPr id="17" name="TextBox 16"/>
          <p:cNvSpPr txBox="1"/>
          <p:nvPr/>
        </p:nvSpPr>
        <p:spPr>
          <a:xfrm>
            <a:off x="7678480" y="76200"/>
            <a:ext cx="1377340" cy="646331"/>
          </a:xfrm>
          <a:prstGeom prst="rect">
            <a:avLst/>
          </a:prstGeom>
          <a:noFill/>
        </p:spPr>
        <p:txBody>
          <a:bodyPr wrap="square" rtlCol="0">
            <a:spAutoFit/>
          </a:bodyPr>
          <a:lstStyle/>
          <a:p>
            <a:pPr algn="r"/>
            <a:r>
              <a:rPr lang="en-US" b="1" dirty="0" smtClean="0">
                <a:solidFill>
                  <a:schemeClr val="bg1"/>
                </a:solidFill>
                <a:latin typeface="Helvetica"/>
                <a:cs typeface="Helvetica"/>
              </a:rPr>
              <a:t>MBM6</a:t>
            </a:r>
          </a:p>
          <a:p>
            <a:pPr algn="r"/>
            <a:r>
              <a:rPr lang="en-US" dirty="0" smtClean="0">
                <a:solidFill>
                  <a:schemeClr val="bg1"/>
                </a:solidFill>
                <a:latin typeface="Helvetica"/>
                <a:cs typeface="Helvetica"/>
              </a:rPr>
              <a:t>Chapter 1</a:t>
            </a:r>
          </a:p>
        </p:txBody>
      </p:sp>
      <p:pic>
        <p:nvPicPr>
          <p:cNvPr id="18" name="Picture 2"/>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9467" b="92899" l="1020" r="89796">
                        <a14:foregroundMark x1="1020" y1="92308" x2="53061" y2="92899"/>
                        <a14:foregroundMark x1="50680" y1="87574" x2="62925" y2="21302"/>
                        <a14:foregroundMark x1="55782" y1="17160" x2="44558" y2="81065"/>
                        <a14:foregroundMark x1="71769" y1="27219" x2="88435" y2="82249"/>
                      </a14:backgroundRemoval>
                    </a14:imgEffect>
                  </a14:imgLayer>
                </a14:imgProps>
              </a:ext>
            </a:extLst>
          </a:blip>
          <a:srcRect/>
          <a:stretch>
            <a:fillRect/>
          </a:stretch>
        </p:blipFill>
        <p:spPr bwMode="auto">
          <a:xfrm>
            <a:off x="0" y="133721"/>
            <a:ext cx="1301896" cy="692150"/>
          </a:xfrm>
          <a:prstGeom prst="rect">
            <a:avLst/>
          </a:prstGeom>
          <a:noFill/>
          <a:ln w="9525">
            <a:noFill/>
            <a:miter lim="800000"/>
            <a:headEnd/>
            <a:tailEnd/>
          </a:ln>
        </p:spPr>
      </p:pic>
      <p:sp>
        <p:nvSpPr>
          <p:cNvPr id="14" name="TextBox 13"/>
          <p:cNvSpPr txBox="1"/>
          <p:nvPr/>
        </p:nvSpPr>
        <p:spPr>
          <a:xfrm>
            <a:off x="0" y="5879068"/>
            <a:ext cx="9144000" cy="369332"/>
          </a:xfrm>
          <a:prstGeom prst="rect">
            <a:avLst/>
          </a:prstGeom>
          <a:noFill/>
        </p:spPr>
        <p:txBody>
          <a:bodyPr wrap="square" rtlCol="0">
            <a:spAutoFit/>
          </a:bodyPr>
          <a:lstStyle/>
          <a:p>
            <a:pPr algn="ctr"/>
            <a:r>
              <a:rPr lang="en-US" b="1" dirty="0">
                <a:latin typeface="Helvetica"/>
                <a:cs typeface="Helvetica"/>
              </a:rPr>
              <a:t>Every </a:t>
            </a:r>
            <a:r>
              <a:rPr lang="en-US" b="1" dirty="0" smtClean="0">
                <a:latin typeface="Helvetica"/>
                <a:cs typeface="Helvetica"/>
              </a:rPr>
              <a:t>additional </a:t>
            </a:r>
            <a:r>
              <a:rPr lang="en-US" b="1" dirty="0">
                <a:latin typeface="Helvetica"/>
                <a:cs typeface="Helvetica"/>
              </a:rPr>
              <a:t>customer who is retained increases a business’s net profit. </a:t>
            </a:r>
          </a:p>
        </p:txBody>
      </p:sp>
      <p:sp>
        <p:nvSpPr>
          <p:cNvPr id="5" name="TextBox 4"/>
          <p:cNvSpPr txBox="1"/>
          <p:nvPr/>
        </p:nvSpPr>
        <p:spPr>
          <a:xfrm>
            <a:off x="570256" y="1003124"/>
            <a:ext cx="8003488" cy="707886"/>
          </a:xfrm>
          <a:prstGeom prst="rect">
            <a:avLst/>
          </a:prstGeom>
          <a:noFill/>
        </p:spPr>
        <p:txBody>
          <a:bodyPr wrap="square" rtlCol="0">
            <a:spAutoFit/>
          </a:bodyPr>
          <a:lstStyle/>
          <a:p>
            <a:pPr algn="ctr"/>
            <a:r>
              <a:rPr lang="en-US" sz="2000" b="1" dirty="0">
                <a:latin typeface="Helvetica"/>
                <a:cs typeface="Helvetica"/>
              </a:rPr>
              <a:t>Placing a high priority on satisfying and retaining customers can provide tremendous financial leverage. </a:t>
            </a:r>
          </a:p>
        </p:txBody>
      </p:sp>
      <p:pic>
        <p:nvPicPr>
          <p:cNvPr id="4" name="Picture 3" descr="Screen Shot 2012-02-19 at 12.54.11 PM.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35082" y="1801855"/>
            <a:ext cx="8673837" cy="3913145"/>
          </a:xfrm>
          <a:prstGeom prst="rect">
            <a:avLst/>
          </a:prstGeom>
        </p:spPr>
      </p:pic>
    </p:spTree>
    <p:extLst>
      <p:ext uri="{BB962C8B-B14F-4D97-AF65-F5344CB8AC3E}">
        <p14:creationId xmlns:p14="http://schemas.microsoft.com/office/powerpoint/2010/main" val="3944460073"/>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a:off x="0" y="0"/>
            <a:ext cx="9144000" cy="9144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0" y="838200"/>
            <a:ext cx="9144000" cy="152400"/>
          </a:xfrm>
          <a:prstGeom prst="rect">
            <a:avLst/>
          </a:prstGeom>
          <a:solidFill>
            <a:srgbClr val="F6A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p:cNvSpPr txBox="1"/>
          <p:nvPr/>
        </p:nvSpPr>
        <p:spPr>
          <a:xfrm>
            <a:off x="1219200" y="94792"/>
            <a:ext cx="6705600" cy="584776"/>
          </a:xfrm>
          <a:prstGeom prst="rect">
            <a:avLst/>
          </a:prstGeom>
          <a:noFill/>
        </p:spPr>
        <p:txBody>
          <a:bodyPr wrap="square" rtlCol="0">
            <a:spAutoFit/>
          </a:bodyPr>
          <a:lstStyle/>
          <a:p>
            <a:pPr algn="ctr"/>
            <a:r>
              <a:rPr lang="en-US" sz="3200" b="1" dirty="0" smtClean="0">
                <a:solidFill>
                  <a:schemeClr val="bg1"/>
                </a:solidFill>
                <a:latin typeface="Helvetica"/>
                <a:cs typeface="Helvetica"/>
              </a:rPr>
              <a:t>Customer Lifetime Value</a:t>
            </a:r>
            <a:endParaRPr lang="en-US" sz="3200" b="1" dirty="0">
              <a:solidFill>
                <a:schemeClr val="bg1"/>
              </a:solidFill>
              <a:latin typeface="Helvetica"/>
              <a:cs typeface="Helvetica"/>
            </a:endParaRPr>
          </a:p>
        </p:txBody>
      </p:sp>
      <p:pic>
        <p:nvPicPr>
          <p:cNvPr id="3074" name="Picture 2"/>
          <p:cNvPicPr>
            <a:picLocks noChangeAspect="1" noChangeArrowheads="1"/>
          </p:cNvPicPr>
          <p:nvPr/>
        </p:nvPicPr>
        <p:blipFill>
          <a:blip r:embed="rId2" cstate="print"/>
          <a:srcRect/>
          <a:stretch>
            <a:fillRect/>
          </a:stretch>
        </p:blipFill>
        <p:spPr bwMode="auto">
          <a:xfrm>
            <a:off x="692944" y="2021454"/>
            <a:ext cx="7758113" cy="3556000"/>
          </a:xfrm>
          <a:prstGeom prst="rect">
            <a:avLst/>
          </a:prstGeom>
          <a:noFill/>
          <a:ln w="9525">
            <a:noFill/>
            <a:miter lim="800000"/>
            <a:headEnd/>
            <a:tailEnd/>
          </a:ln>
        </p:spPr>
      </p:pic>
      <p:sp>
        <p:nvSpPr>
          <p:cNvPr id="10" name="TextBox 9"/>
          <p:cNvSpPr txBox="1"/>
          <p:nvPr/>
        </p:nvSpPr>
        <p:spPr>
          <a:xfrm>
            <a:off x="800100" y="5739825"/>
            <a:ext cx="7543800" cy="646331"/>
          </a:xfrm>
          <a:prstGeom prst="rect">
            <a:avLst/>
          </a:prstGeom>
          <a:noFill/>
        </p:spPr>
        <p:txBody>
          <a:bodyPr wrap="square" rtlCol="0">
            <a:spAutoFit/>
          </a:bodyPr>
          <a:lstStyle/>
          <a:p>
            <a:pPr algn="ctr"/>
            <a:r>
              <a:rPr lang="en-US" dirty="0" smtClean="0">
                <a:latin typeface="Helvetica"/>
                <a:cs typeface="Helvetica"/>
              </a:rPr>
              <a:t>The lifetime value using a 10% discount rate is $111.70, the net present value of the customer cash flow over 5 years. </a:t>
            </a:r>
            <a:endParaRPr lang="en-US" dirty="0">
              <a:latin typeface="Helvetica"/>
              <a:cs typeface="Helvetica"/>
            </a:endParaRPr>
          </a:p>
        </p:txBody>
      </p:sp>
      <p:sp>
        <p:nvSpPr>
          <p:cNvPr id="11" name="TextBox 10"/>
          <p:cNvSpPr txBox="1"/>
          <p:nvPr/>
        </p:nvSpPr>
        <p:spPr>
          <a:xfrm>
            <a:off x="647700" y="1025160"/>
            <a:ext cx="7848600" cy="923330"/>
          </a:xfrm>
          <a:prstGeom prst="rect">
            <a:avLst/>
          </a:prstGeom>
          <a:noFill/>
        </p:spPr>
        <p:txBody>
          <a:bodyPr wrap="square" rtlCol="0">
            <a:spAutoFit/>
          </a:bodyPr>
          <a:lstStyle/>
          <a:p>
            <a:pPr algn="ctr"/>
            <a:r>
              <a:rPr lang="en-US" dirty="0" smtClean="0">
                <a:latin typeface="Helvetica"/>
                <a:cs typeface="Helvetica"/>
              </a:rPr>
              <a:t>The average credit card customer for this company has a customer life of 5 years. It costs the company $51 to acquire a new customer and by year 5 they produce $55 in customer profit. </a:t>
            </a:r>
            <a:endParaRPr lang="en-US" dirty="0">
              <a:latin typeface="Helvetica"/>
              <a:cs typeface="Helvetica"/>
            </a:endParaRPr>
          </a:p>
        </p:txBody>
      </p:sp>
      <p:sp>
        <p:nvSpPr>
          <p:cNvPr id="13" name="Rectangle 12"/>
          <p:cNvSpPr/>
          <p:nvPr/>
        </p:nvSpPr>
        <p:spPr>
          <a:xfrm>
            <a:off x="-1" y="6530003"/>
            <a:ext cx="9152985" cy="339979"/>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p:cNvSpPr txBox="1"/>
          <p:nvPr/>
        </p:nvSpPr>
        <p:spPr>
          <a:xfrm>
            <a:off x="3314700" y="6550030"/>
            <a:ext cx="2514600" cy="276999"/>
          </a:xfrm>
          <a:prstGeom prst="rect">
            <a:avLst/>
          </a:prstGeom>
          <a:noFill/>
        </p:spPr>
        <p:txBody>
          <a:bodyPr wrap="square" rtlCol="0">
            <a:spAutoFit/>
          </a:bodyPr>
          <a:lstStyle/>
          <a:p>
            <a:pPr algn="ctr"/>
            <a:r>
              <a:rPr lang="en-US" sz="1200" b="1" dirty="0" smtClean="0">
                <a:solidFill>
                  <a:schemeClr val="bg1"/>
                </a:solidFill>
                <a:latin typeface="Helvetica"/>
                <a:cs typeface="Helvetica"/>
              </a:rPr>
              <a:t>Copyright Roger J. Best, 2012</a:t>
            </a:r>
            <a:endParaRPr lang="en-US" sz="1200" b="1" dirty="0">
              <a:solidFill>
                <a:schemeClr val="bg1"/>
              </a:solidFill>
              <a:latin typeface="Helvetica"/>
              <a:cs typeface="Helvetica"/>
            </a:endParaRPr>
          </a:p>
        </p:txBody>
      </p:sp>
      <p:pic>
        <p:nvPicPr>
          <p:cNvPr id="21" name="Picture 2"/>
          <p:cNvPicPr>
            <a:picLocks noChangeAspect="1" noChangeArrowheads="1"/>
          </p:cNvPicPr>
          <p:nvPr/>
        </p:nvPicPr>
        <p:blipFill>
          <a:blip r:embed="rId3" cstate="print">
            <a:extLst>
              <a:ext uri="{BEBA8EAE-BF5A-486C-A8C5-ECC9F3942E4B}">
                <a14:imgProps xmlns:a14="http://schemas.microsoft.com/office/drawing/2010/main">
                  <a14:imgLayer r:embed="rId4">
                    <a14:imgEffect>
                      <a14:backgroundRemoval t="9467" b="92899" l="1020" r="89796">
                        <a14:foregroundMark x1="1020" y1="92308" x2="53061" y2="92899"/>
                        <a14:foregroundMark x1="50680" y1="87574" x2="62925" y2="21302"/>
                        <a14:foregroundMark x1="55782" y1="17160" x2="44558" y2="81065"/>
                        <a14:foregroundMark x1="71769" y1="27219" x2="88435" y2="82249"/>
                      </a14:backgroundRemoval>
                    </a14:imgEffect>
                  </a14:imgLayer>
                </a14:imgProps>
              </a:ext>
            </a:extLst>
          </a:blip>
          <a:srcRect/>
          <a:stretch>
            <a:fillRect/>
          </a:stretch>
        </p:blipFill>
        <p:spPr bwMode="auto">
          <a:xfrm>
            <a:off x="0" y="133721"/>
            <a:ext cx="1301896" cy="692150"/>
          </a:xfrm>
          <a:prstGeom prst="rect">
            <a:avLst/>
          </a:prstGeom>
          <a:noFill/>
          <a:ln w="9525">
            <a:noFill/>
            <a:miter lim="800000"/>
            <a:headEnd/>
            <a:tailEnd/>
          </a:ln>
        </p:spPr>
      </p:pic>
      <p:sp>
        <p:nvSpPr>
          <p:cNvPr id="12" name="TextBox 11"/>
          <p:cNvSpPr txBox="1"/>
          <p:nvPr/>
        </p:nvSpPr>
        <p:spPr>
          <a:xfrm>
            <a:off x="7848600" y="69503"/>
            <a:ext cx="1219200" cy="692497"/>
          </a:xfrm>
          <a:prstGeom prst="rect">
            <a:avLst/>
          </a:prstGeom>
          <a:solidFill>
            <a:srgbClr val="F6A400"/>
          </a:solidFill>
          <a:ln>
            <a:noFill/>
          </a:ln>
        </p:spPr>
        <p:txBody>
          <a:bodyPr wrap="square" rtlCol="0">
            <a:spAutoFit/>
          </a:bodyPr>
          <a:lstStyle/>
          <a:p>
            <a:pPr algn="ctr"/>
            <a:r>
              <a:rPr lang="en-US" sz="1300" b="1" dirty="0" smtClean="0"/>
              <a:t>Marketing </a:t>
            </a:r>
            <a:r>
              <a:rPr lang="en-US" sz="1300" b="1" dirty="0" smtClean="0"/>
              <a:t>Performance</a:t>
            </a:r>
            <a:br>
              <a:rPr lang="en-US" sz="1300" b="1" dirty="0" smtClean="0"/>
            </a:br>
            <a:r>
              <a:rPr lang="en-US" sz="1300" b="1" dirty="0" smtClean="0"/>
              <a:t>Tool  1.3</a:t>
            </a:r>
            <a:endParaRPr lang="en-US" sz="1300" b="1" dirty="0"/>
          </a:p>
        </p:txBody>
      </p:sp>
    </p:spTree>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p:nvPr/>
        </p:nvSpPr>
        <p:spPr>
          <a:xfrm>
            <a:off x="0" y="0"/>
            <a:ext cx="9144000" cy="9144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0" y="762000"/>
            <a:ext cx="9144000" cy="152400"/>
          </a:xfrm>
          <a:prstGeom prst="rect">
            <a:avLst/>
          </a:prstGeom>
          <a:solidFill>
            <a:srgbClr val="F6A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p:cNvSpPr txBox="1"/>
          <p:nvPr/>
        </p:nvSpPr>
        <p:spPr>
          <a:xfrm>
            <a:off x="1219200" y="-42055"/>
            <a:ext cx="6705600" cy="830997"/>
          </a:xfrm>
          <a:prstGeom prst="rect">
            <a:avLst/>
          </a:prstGeom>
          <a:noFill/>
        </p:spPr>
        <p:txBody>
          <a:bodyPr wrap="square" rtlCol="0">
            <a:spAutoFit/>
          </a:bodyPr>
          <a:lstStyle/>
          <a:p>
            <a:pPr algn="ctr"/>
            <a:r>
              <a:rPr lang="en-US" sz="2400" b="1" dirty="0" smtClean="0">
                <a:solidFill>
                  <a:schemeClr val="bg1"/>
                </a:solidFill>
                <a:latin typeface="Helvetica"/>
                <a:cs typeface="Helvetica"/>
              </a:rPr>
              <a:t>Customer Lifetime Value</a:t>
            </a:r>
          </a:p>
          <a:p>
            <a:pPr algn="ctr"/>
            <a:r>
              <a:rPr lang="en-US" sz="2400" b="1" dirty="0" smtClean="0">
                <a:solidFill>
                  <a:schemeClr val="bg1"/>
                </a:solidFill>
                <a:latin typeface="Helvetica"/>
                <a:cs typeface="Helvetica"/>
              </a:rPr>
              <a:t>and Customer Loyalty</a:t>
            </a:r>
            <a:endParaRPr lang="en-US" sz="2400" b="1" dirty="0">
              <a:solidFill>
                <a:schemeClr val="bg1"/>
              </a:solidFill>
              <a:latin typeface="Helvetica"/>
              <a:cs typeface="Helvetica"/>
            </a:endParaRPr>
          </a:p>
        </p:txBody>
      </p:sp>
      <p:pic>
        <p:nvPicPr>
          <p:cNvPr id="5" name="Picture 4" descr="Screen Shot 2012-02-03 at 4.10.08 PM.png"/>
          <p:cNvPicPr>
            <a:picLocks noChangeAspect="1"/>
          </p:cNvPicPr>
          <p:nvPr/>
        </p:nvPicPr>
        <p:blipFill rotWithShape="1">
          <a:blip r:embed="rId2" cstate="print">
            <a:extLst>
              <a:ext uri="{28A0092B-C50C-407E-A947-70E740481C1C}">
                <a14:useLocalDpi xmlns:a14="http://schemas.microsoft.com/office/drawing/2010/main" val="0"/>
              </a:ext>
            </a:extLst>
          </a:blip>
          <a:srcRect l="11221" t="6360"/>
          <a:stretch/>
        </p:blipFill>
        <p:spPr>
          <a:xfrm>
            <a:off x="1369436" y="997741"/>
            <a:ext cx="6405129" cy="5046023"/>
          </a:xfrm>
          <a:prstGeom prst="rect">
            <a:avLst/>
          </a:prstGeom>
        </p:spPr>
      </p:pic>
      <p:sp>
        <p:nvSpPr>
          <p:cNvPr id="9" name="TextBox 8"/>
          <p:cNvSpPr txBox="1"/>
          <p:nvPr/>
        </p:nvSpPr>
        <p:spPr>
          <a:xfrm>
            <a:off x="0" y="6071722"/>
            <a:ext cx="9144000" cy="369332"/>
          </a:xfrm>
          <a:prstGeom prst="rect">
            <a:avLst/>
          </a:prstGeom>
          <a:noFill/>
        </p:spPr>
        <p:txBody>
          <a:bodyPr wrap="square" rtlCol="0">
            <a:spAutoFit/>
          </a:bodyPr>
          <a:lstStyle/>
          <a:p>
            <a:pPr algn="ctr"/>
            <a:r>
              <a:rPr lang="en-US" b="1" dirty="0" smtClean="0">
                <a:latin typeface="Helvetica"/>
                <a:cs typeface="Helvetica"/>
              </a:rPr>
              <a:t>Customer Loyalty Scores and Customer Lifetime Value are closely correlated.</a:t>
            </a:r>
            <a:endParaRPr lang="en-US" b="1" dirty="0">
              <a:latin typeface="Helvetica"/>
              <a:cs typeface="Helvetica"/>
            </a:endParaRPr>
          </a:p>
        </p:txBody>
      </p:sp>
      <p:sp>
        <p:nvSpPr>
          <p:cNvPr id="11" name="Rectangle 10"/>
          <p:cNvSpPr/>
          <p:nvPr/>
        </p:nvSpPr>
        <p:spPr>
          <a:xfrm>
            <a:off x="-1" y="6530003"/>
            <a:ext cx="9152985" cy="339979"/>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3314700" y="6550030"/>
            <a:ext cx="2514600" cy="276999"/>
          </a:xfrm>
          <a:prstGeom prst="rect">
            <a:avLst/>
          </a:prstGeom>
          <a:noFill/>
        </p:spPr>
        <p:txBody>
          <a:bodyPr wrap="square" rtlCol="0">
            <a:spAutoFit/>
          </a:bodyPr>
          <a:lstStyle/>
          <a:p>
            <a:pPr algn="ctr"/>
            <a:r>
              <a:rPr lang="en-US" sz="1200" b="1" dirty="0" smtClean="0">
                <a:solidFill>
                  <a:schemeClr val="bg1"/>
                </a:solidFill>
                <a:latin typeface="Helvetica"/>
                <a:cs typeface="Helvetica"/>
              </a:rPr>
              <a:t>Copyright Roger J. Best, 2012</a:t>
            </a:r>
            <a:endParaRPr lang="en-US" sz="1200" b="1" dirty="0">
              <a:solidFill>
                <a:schemeClr val="bg1"/>
              </a:solidFill>
              <a:latin typeface="Helvetica"/>
              <a:cs typeface="Helvetica"/>
            </a:endParaRPr>
          </a:p>
        </p:txBody>
      </p:sp>
      <p:sp>
        <p:nvSpPr>
          <p:cNvPr id="13" name="TextBox 12"/>
          <p:cNvSpPr txBox="1"/>
          <p:nvPr/>
        </p:nvSpPr>
        <p:spPr>
          <a:xfrm>
            <a:off x="7678480" y="76200"/>
            <a:ext cx="1377340" cy="646331"/>
          </a:xfrm>
          <a:prstGeom prst="rect">
            <a:avLst/>
          </a:prstGeom>
          <a:noFill/>
        </p:spPr>
        <p:txBody>
          <a:bodyPr wrap="square" rtlCol="0">
            <a:spAutoFit/>
          </a:bodyPr>
          <a:lstStyle/>
          <a:p>
            <a:pPr algn="r"/>
            <a:r>
              <a:rPr lang="en-US" b="1" dirty="0" smtClean="0">
                <a:solidFill>
                  <a:schemeClr val="bg1"/>
                </a:solidFill>
                <a:latin typeface="Helvetica"/>
                <a:cs typeface="Helvetica"/>
              </a:rPr>
              <a:t>MBM6</a:t>
            </a:r>
          </a:p>
          <a:p>
            <a:pPr algn="r"/>
            <a:r>
              <a:rPr lang="en-US" dirty="0" smtClean="0">
                <a:solidFill>
                  <a:schemeClr val="bg1"/>
                </a:solidFill>
                <a:latin typeface="Helvetica"/>
                <a:cs typeface="Helvetica"/>
              </a:rPr>
              <a:t>Chapter 1</a:t>
            </a:r>
          </a:p>
        </p:txBody>
      </p:sp>
      <p:pic>
        <p:nvPicPr>
          <p:cNvPr id="14" name="Picture 2"/>
          <p:cNvPicPr>
            <a:picLocks noChangeAspect="1" noChangeArrowheads="1"/>
          </p:cNvPicPr>
          <p:nvPr/>
        </p:nvPicPr>
        <p:blipFill>
          <a:blip r:embed="rId3" cstate="print">
            <a:extLst>
              <a:ext uri="{BEBA8EAE-BF5A-486C-A8C5-ECC9F3942E4B}">
                <a14:imgProps xmlns:a14="http://schemas.microsoft.com/office/drawing/2010/main">
                  <a14:imgLayer r:embed="rId4">
                    <a14:imgEffect>
                      <a14:backgroundRemoval t="9467" b="92899" l="1020" r="89796">
                        <a14:foregroundMark x1="1020" y1="92308" x2="53061" y2="92899"/>
                        <a14:foregroundMark x1="50680" y1="87574" x2="62925" y2="21302"/>
                        <a14:foregroundMark x1="55782" y1="17160" x2="44558" y2="81065"/>
                        <a14:foregroundMark x1="71769" y1="27219" x2="88435" y2="82249"/>
                      </a14:backgroundRemoval>
                    </a14:imgEffect>
                  </a14:imgLayer>
                </a14:imgProps>
              </a:ext>
            </a:extLst>
          </a:blip>
          <a:srcRect/>
          <a:stretch>
            <a:fillRect/>
          </a:stretch>
        </p:blipFill>
        <p:spPr bwMode="auto">
          <a:xfrm>
            <a:off x="0" y="133721"/>
            <a:ext cx="1301896" cy="692150"/>
          </a:xfrm>
          <a:prstGeom prst="rect">
            <a:avLst/>
          </a:prstGeom>
          <a:noFill/>
          <a:ln w="9525">
            <a:noFill/>
            <a:miter lim="800000"/>
            <a:headEnd/>
            <a:tailEnd/>
          </a:ln>
        </p:spPr>
      </p:pic>
    </p:spTree>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a:off x="0" y="0"/>
            <a:ext cx="9144000" cy="9144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0" y="762000"/>
            <a:ext cx="9144000" cy="152400"/>
          </a:xfrm>
          <a:prstGeom prst="rect">
            <a:avLst/>
          </a:prstGeom>
          <a:solidFill>
            <a:srgbClr val="F6A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p:cNvSpPr txBox="1"/>
          <p:nvPr/>
        </p:nvSpPr>
        <p:spPr>
          <a:xfrm>
            <a:off x="1219200" y="94792"/>
            <a:ext cx="6705600" cy="584776"/>
          </a:xfrm>
          <a:prstGeom prst="rect">
            <a:avLst/>
          </a:prstGeom>
          <a:noFill/>
        </p:spPr>
        <p:txBody>
          <a:bodyPr wrap="square" rtlCol="0">
            <a:spAutoFit/>
          </a:bodyPr>
          <a:lstStyle/>
          <a:p>
            <a:pPr algn="ctr"/>
            <a:r>
              <a:rPr lang="en-US" sz="3200" b="1" dirty="0" smtClean="0">
                <a:solidFill>
                  <a:schemeClr val="bg1"/>
                </a:solidFill>
                <a:latin typeface="Helvetica"/>
                <a:cs typeface="Helvetica"/>
              </a:rPr>
              <a:t>Value of Online Customers</a:t>
            </a:r>
            <a:endParaRPr lang="en-US" sz="3200" b="1" dirty="0">
              <a:solidFill>
                <a:schemeClr val="bg1"/>
              </a:solidFill>
              <a:latin typeface="Helvetica"/>
              <a:cs typeface="Helvetica"/>
            </a:endParaRPr>
          </a:p>
        </p:txBody>
      </p:sp>
      <p:sp>
        <p:nvSpPr>
          <p:cNvPr id="10" name="TextBox 9"/>
          <p:cNvSpPr txBox="1"/>
          <p:nvPr/>
        </p:nvSpPr>
        <p:spPr>
          <a:xfrm>
            <a:off x="266700" y="5739825"/>
            <a:ext cx="8610600" cy="646331"/>
          </a:xfrm>
          <a:prstGeom prst="rect">
            <a:avLst/>
          </a:prstGeom>
          <a:noFill/>
        </p:spPr>
        <p:txBody>
          <a:bodyPr wrap="square" rtlCol="0">
            <a:spAutoFit/>
          </a:bodyPr>
          <a:lstStyle/>
          <a:p>
            <a:pPr algn="ctr"/>
            <a:r>
              <a:rPr lang="en-US" dirty="0">
                <a:latin typeface="Helvetica"/>
                <a:cs typeface="Helvetica"/>
              </a:rPr>
              <a:t>The cost of acquiring an online grocery customer is </a:t>
            </a:r>
            <a:r>
              <a:rPr lang="en-US" b="1" dirty="0">
                <a:latin typeface="Helvetica"/>
                <a:cs typeface="Helvetica"/>
              </a:rPr>
              <a:t>almost twice </a:t>
            </a:r>
            <a:r>
              <a:rPr lang="en-US" dirty="0">
                <a:latin typeface="Helvetica"/>
                <a:cs typeface="Helvetica"/>
              </a:rPr>
              <a:t>the cost of acquiring an online </a:t>
            </a:r>
            <a:r>
              <a:rPr lang="en-US" dirty="0" smtClean="0">
                <a:latin typeface="Helvetica"/>
                <a:cs typeface="Helvetica"/>
              </a:rPr>
              <a:t>consumer electronics </a:t>
            </a:r>
            <a:r>
              <a:rPr lang="en-US" dirty="0">
                <a:latin typeface="Helvetica"/>
                <a:cs typeface="Helvetica"/>
              </a:rPr>
              <a:t>or apparel customer. </a:t>
            </a:r>
          </a:p>
        </p:txBody>
      </p:sp>
      <p:sp>
        <p:nvSpPr>
          <p:cNvPr id="13" name="Rectangle 12"/>
          <p:cNvSpPr/>
          <p:nvPr/>
        </p:nvSpPr>
        <p:spPr>
          <a:xfrm>
            <a:off x="-1" y="6530003"/>
            <a:ext cx="9152985" cy="339979"/>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p:cNvSpPr txBox="1"/>
          <p:nvPr/>
        </p:nvSpPr>
        <p:spPr>
          <a:xfrm>
            <a:off x="3314700" y="6550030"/>
            <a:ext cx="2514600" cy="276999"/>
          </a:xfrm>
          <a:prstGeom prst="rect">
            <a:avLst/>
          </a:prstGeom>
          <a:noFill/>
        </p:spPr>
        <p:txBody>
          <a:bodyPr wrap="square" rtlCol="0">
            <a:spAutoFit/>
          </a:bodyPr>
          <a:lstStyle/>
          <a:p>
            <a:pPr algn="ctr"/>
            <a:r>
              <a:rPr lang="en-US" sz="1200" b="1" dirty="0" smtClean="0">
                <a:solidFill>
                  <a:schemeClr val="bg1"/>
                </a:solidFill>
                <a:latin typeface="Helvetica"/>
                <a:cs typeface="Helvetica"/>
              </a:rPr>
              <a:t>Copyright Roger J. Best, 2012</a:t>
            </a:r>
            <a:endParaRPr lang="en-US" sz="1200" b="1" dirty="0">
              <a:solidFill>
                <a:schemeClr val="bg1"/>
              </a:solidFill>
              <a:latin typeface="Helvetica"/>
              <a:cs typeface="Helvetica"/>
            </a:endParaRPr>
          </a:p>
        </p:txBody>
      </p:sp>
      <p:sp>
        <p:nvSpPr>
          <p:cNvPr id="20" name="TextBox 19"/>
          <p:cNvSpPr txBox="1"/>
          <p:nvPr/>
        </p:nvSpPr>
        <p:spPr>
          <a:xfrm>
            <a:off x="7678480" y="76200"/>
            <a:ext cx="1377340" cy="646331"/>
          </a:xfrm>
          <a:prstGeom prst="rect">
            <a:avLst/>
          </a:prstGeom>
          <a:noFill/>
        </p:spPr>
        <p:txBody>
          <a:bodyPr wrap="square" rtlCol="0">
            <a:spAutoFit/>
          </a:bodyPr>
          <a:lstStyle/>
          <a:p>
            <a:pPr algn="r"/>
            <a:r>
              <a:rPr lang="en-US" b="1" dirty="0" smtClean="0">
                <a:solidFill>
                  <a:schemeClr val="bg1"/>
                </a:solidFill>
                <a:latin typeface="Helvetica"/>
                <a:cs typeface="Helvetica"/>
              </a:rPr>
              <a:t>MBM6</a:t>
            </a:r>
          </a:p>
          <a:p>
            <a:pPr algn="r"/>
            <a:r>
              <a:rPr lang="en-US" dirty="0" smtClean="0">
                <a:solidFill>
                  <a:schemeClr val="bg1"/>
                </a:solidFill>
                <a:latin typeface="Helvetica"/>
                <a:cs typeface="Helvetica"/>
              </a:rPr>
              <a:t>Chapter 1</a:t>
            </a:r>
          </a:p>
        </p:txBody>
      </p:sp>
      <p:pic>
        <p:nvPicPr>
          <p:cNvPr id="21" name="Picture 2"/>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9467" b="92899" l="1020" r="89796">
                        <a14:foregroundMark x1="1020" y1="92308" x2="53061" y2="92899"/>
                        <a14:foregroundMark x1="50680" y1="87574" x2="62925" y2="21302"/>
                        <a14:foregroundMark x1="55782" y1="17160" x2="44558" y2="81065"/>
                        <a14:foregroundMark x1="71769" y1="27219" x2="88435" y2="82249"/>
                      </a14:backgroundRemoval>
                    </a14:imgEffect>
                  </a14:imgLayer>
                </a14:imgProps>
              </a:ext>
            </a:extLst>
          </a:blip>
          <a:srcRect/>
          <a:stretch>
            <a:fillRect/>
          </a:stretch>
        </p:blipFill>
        <p:spPr bwMode="auto">
          <a:xfrm>
            <a:off x="0" y="133721"/>
            <a:ext cx="1301896" cy="692150"/>
          </a:xfrm>
          <a:prstGeom prst="rect">
            <a:avLst/>
          </a:prstGeom>
          <a:noFill/>
          <a:ln w="9525">
            <a:noFill/>
            <a:miter lim="800000"/>
            <a:headEnd/>
            <a:tailEnd/>
          </a:ln>
        </p:spPr>
      </p:pic>
      <p:pic>
        <p:nvPicPr>
          <p:cNvPr id="2" name="Picture 1" descr="Screen Shot 2012-02-03 at 4.09.44 PM.png"/>
          <p:cNvPicPr>
            <a:picLocks noChangeAspect="1"/>
          </p:cNvPicPr>
          <p:nvPr/>
        </p:nvPicPr>
        <p:blipFill rotWithShape="1">
          <a:blip r:embed="rId4" cstate="print">
            <a:extLst>
              <a:ext uri="{28A0092B-C50C-407E-A947-70E740481C1C}">
                <a14:useLocalDpi xmlns:a14="http://schemas.microsoft.com/office/drawing/2010/main" val="0"/>
              </a:ext>
            </a:extLst>
          </a:blip>
          <a:srcRect l="15430" t="11657" r="6483" b="2648"/>
          <a:stretch/>
        </p:blipFill>
        <p:spPr>
          <a:xfrm>
            <a:off x="1001857" y="1143000"/>
            <a:ext cx="7140287" cy="4495800"/>
          </a:xfrm>
          <a:prstGeom prst="rect">
            <a:avLst/>
          </a:prstGeom>
        </p:spPr>
      </p:pic>
    </p:spTree>
    <p:extLst>
      <p:ext uri="{BB962C8B-B14F-4D97-AF65-F5344CB8AC3E}">
        <p14:creationId xmlns:p14="http://schemas.microsoft.com/office/powerpoint/2010/main" val="1806504052"/>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p:nvPr/>
        </p:nvSpPr>
        <p:spPr>
          <a:xfrm>
            <a:off x="0" y="0"/>
            <a:ext cx="9144000" cy="9144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0" y="762000"/>
            <a:ext cx="9144000" cy="152400"/>
          </a:xfrm>
          <a:prstGeom prst="rect">
            <a:avLst/>
          </a:prstGeom>
          <a:solidFill>
            <a:srgbClr val="F6A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p:cNvSpPr txBox="1"/>
          <p:nvPr/>
        </p:nvSpPr>
        <p:spPr>
          <a:xfrm>
            <a:off x="1219200" y="-42055"/>
            <a:ext cx="6705600" cy="830997"/>
          </a:xfrm>
          <a:prstGeom prst="rect">
            <a:avLst/>
          </a:prstGeom>
          <a:noFill/>
        </p:spPr>
        <p:txBody>
          <a:bodyPr wrap="square" rtlCol="0">
            <a:spAutoFit/>
          </a:bodyPr>
          <a:lstStyle/>
          <a:p>
            <a:pPr algn="ctr"/>
            <a:r>
              <a:rPr lang="en-US" sz="2400" b="1" dirty="0" smtClean="0">
                <a:solidFill>
                  <a:schemeClr val="bg1"/>
                </a:solidFill>
                <a:latin typeface="Helvetica"/>
                <a:cs typeface="Helvetica"/>
              </a:rPr>
              <a:t>Customer Lifetime Value</a:t>
            </a:r>
          </a:p>
          <a:p>
            <a:pPr algn="ctr"/>
            <a:r>
              <a:rPr lang="en-US" sz="2400" b="1" dirty="0" smtClean="0">
                <a:solidFill>
                  <a:schemeClr val="bg1"/>
                </a:solidFill>
                <a:latin typeface="Helvetica"/>
                <a:cs typeface="Helvetica"/>
              </a:rPr>
              <a:t>Of Win-Back Customers</a:t>
            </a:r>
            <a:endParaRPr lang="en-US" sz="2400" b="1" dirty="0">
              <a:solidFill>
                <a:schemeClr val="bg1"/>
              </a:solidFill>
              <a:latin typeface="Helvetica"/>
              <a:cs typeface="Helvetica"/>
            </a:endParaRPr>
          </a:p>
        </p:txBody>
      </p:sp>
      <p:sp>
        <p:nvSpPr>
          <p:cNvPr id="9" name="TextBox 8"/>
          <p:cNvSpPr txBox="1"/>
          <p:nvPr/>
        </p:nvSpPr>
        <p:spPr>
          <a:xfrm>
            <a:off x="171450" y="5715000"/>
            <a:ext cx="8801100" cy="1015663"/>
          </a:xfrm>
          <a:prstGeom prst="rect">
            <a:avLst/>
          </a:prstGeom>
          <a:noFill/>
        </p:spPr>
        <p:txBody>
          <a:bodyPr wrap="square" rtlCol="0">
            <a:spAutoFit/>
          </a:bodyPr>
          <a:lstStyle/>
          <a:p>
            <a:pPr algn="ctr"/>
            <a:r>
              <a:rPr lang="en-US" sz="2000" dirty="0">
                <a:latin typeface="Helvetica" pitchFamily="34" charset="0"/>
                <a:cs typeface="Helvetica" pitchFamily="34" charset="0"/>
              </a:rPr>
              <a:t>T</a:t>
            </a:r>
            <a:r>
              <a:rPr lang="en-US" sz="2000" dirty="0" smtClean="0">
                <a:latin typeface="Helvetica" pitchFamily="34" charset="0"/>
                <a:cs typeface="Helvetica" pitchFamily="34" charset="0"/>
              </a:rPr>
              <a:t>he </a:t>
            </a:r>
            <a:r>
              <a:rPr lang="en-US" sz="2000" dirty="0">
                <a:latin typeface="Helvetica" pitchFamily="34" charset="0"/>
                <a:cs typeface="Helvetica" pitchFamily="34" charset="0"/>
              </a:rPr>
              <a:t>“second lifetime value” of a win-back customer has a net present value almost </a:t>
            </a:r>
            <a:r>
              <a:rPr lang="en-US" sz="2000" b="1" dirty="0" smtClean="0">
                <a:latin typeface="Helvetica" pitchFamily="34" charset="0"/>
                <a:cs typeface="Helvetica" pitchFamily="34" charset="0"/>
              </a:rPr>
              <a:t>3x higher</a:t>
            </a:r>
            <a:r>
              <a:rPr lang="en-US" sz="2000" dirty="0" smtClean="0">
                <a:latin typeface="Helvetica" pitchFamily="34" charset="0"/>
                <a:cs typeface="Helvetica" pitchFamily="34" charset="0"/>
              </a:rPr>
              <a:t> </a:t>
            </a:r>
            <a:r>
              <a:rPr lang="en-US" sz="2000" dirty="0">
                <a:latin typeface="Helvetica" pitchFamily="34" charset="0"/>
                <a:cs typeface="Helvetica" pitchFamily="34" charset="0"/>
              </a:rPr>
              <a:t>than the </a:t>
            </a:r>
            <a:r>
              <a:rPr lang="en-US" sz="2000" b="1" dirty="0">
                <a:latin typeface="Helvetica" pitchFamily="34" charset="0"/>
                <a:cs typeface="Helvetica" pitchFamily="34" charset="0"/>
              </a:rPr>
              <a:t>average lifetime value </a:t>
            </a:r>
            <a:r>
              <a:rPr lang="en-US" sz="2000" dirty="0">
                <a:latin typeface="Helvetica" pitchFamily="34" charset="0"/>
                <a:cs typeface="Helvetica" pitchFamily="34" charset="0"/>
              </a:rPr>
              <a:t>of an entirely new customer. </a:t>
            </a:r>
          </a:p>
        </p:txBody>
      </p:sp>
      <p:sp>
        <p:nvSpPr>
          <p:cNvPr id="11" name="Rectangle 10"/>
          <p:cNvSpPr/>
          <p:nvPr/>
        </p:nvSpPr>
        <p:spPr>
          <a:xfrm>
            <a:off x="-1" y="6530003"/>
            <a:ext cx="9152985" cy="339979"/>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3314700" y="6550030"/>
            <a:ext cx="2514600" cy="276999"/>
          </a:xfrm>
          <a:prstGeom prst="rect">
            <a:avLst/>
          </a:prstGeom>
          <a:noFill/>
        </p:spPr>
        <p:txBody>
          <a:bodyPr wrap="square" rtlCol="0">
            <a:spAutoFit/>
          </a:bodyPr>
          <a:lstStyle/>
          <a:p>
            <a:pPr algn="ctr"/>
            <a:r>
              <a:rPr lang="en-US" sz="1200" b="1" dirty="0" smtClean="0">
                <a:solidFill>
                  <a:schemeClr val="bg1"/>
                </a:solidFill>
                <a:latin typeface="Helvetica"/>
                <a:cs typeface="Helvetica"/>
              </a:rPr>
              <a:t>Copyright Roger J. Best, 2012</a:t>
            </a:r>
            <a:endParaRPr lang="en-US" sz="1200" b="1" dirty="0">
              <a:solidFill>
                <a:schemeClr val="bg1"/>
              </a:solidFill>
              <a:latin typeface="Helvetica"/>
              <a:cs typeface="Helvetica"/>
            </a:endParaRPr>
          </a:p>
        </p:txBody>
      </p:sp>
      <p:sp>
        <p:nvSpPr>
          <p:cNvPr id="13" name="TextBox 12"/>
          <p:cNvSpPr txBox="1"/>
          <p:nvPr/>
        </p:nvSpPr>
        <p:spPr>
          <a:xfrm>
            <a:off x="7678480" y="76200"/>
            <a:ext cx="1377340" cy="646331"/>
          </a:xfrm>
          <a:prstGeom prst="rect">
            <a:avLst/>
          </a:prstGeom>
          <a:noFill/>
        </p:spPr>
        <p:txBody>
          <a:bodyPr wrap="square" rtlCol="0">
            <a:spAutoFit/>
          </a:bodyPr>
          <a:lstStyle/>
          <a:p>
            <a:pPr algn="r"/>
            <a:r>
              <a:rPr lang="en-US" b="1" dirty="0" smtClean="0">
                <a:solidFill>
                  <a:schemeClr val="bg1"/>
                </a:solidFill>
                <a:latin typeface="Helvetica"/>
                <a:cs typeface="Helvetica"/>
              </a:rPr>
              <a:t>MBM6</a:t>
            </a:r>
          </a:p>
          <a:p>
            <a:pPr algn="r"/>
            <a:r>
              <a:rPr lang="en-US" dirty="0" smtClean="0">
                <a:solidFill>
                  <a:schemeClr val="bg1"/>
                </a:solidFill>
                <a:latin typeface="Helvetica"/>
                <a:cs typeface="Helvetica"/>
              </a:rPr>
              <a:t>Chapter 1</a:t>
            </a:r>
          </a:p>
        </p:txBody>
      </p:sp>
      <p:pic>
        <p:nvPicPr>
          <p:cNvPr id="14" name="Picture 2"/>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9467" b="92899" l="1020" r="89796">
                        <a14:foregroundMark x1="1020" y1="92308" x2="53061" y2="92899"/>
                        <a14:foregroundMark x1="50680" y1="87574" x2="62925" y2="21302"/>
                        <a14:foregroundMark x1="55782" y1="17160" x2="44558" y2="81065"/>
                        <a14:foregroundMark x1="71769" y1="27219" x2="88435" y2="82249"/>
                      </a14:backgroundRemoval>
                    </a14:imgEffect>
                  </a14:imgLayer>
                </a14:imgProps>
              </a:ext>
            </a:extLst>
          </a:blip>
          <a:srcRect/>
          <a:stretch>
            <a:fillRect/>
          </a:stretch>
        </p:blipFill>
        <p:spPr bwMode="auto">
          <a:xfrm>
            <a:off x="0" y="133721"/>
            <a:ext cx="1301896" cy="692150"/>
          </a:xfrm>
          <a:prstGeom prst="rect">
            <a:avLst/>
          </a:prstGeom>
          <a:noFill/>
          <a:ln w="9525">
            <a:noFill/>
            <a:miter lim="800000"/>
            <a:headEnd/>
            <a:tailEnd/>
          </a:ln>
        </p:spPr>
      </p:pic>
      <p:pic>
        <p:nvPicPr>
          <p:cNvPr id="2" name="Picture 1" descr="Screen Shot 2012-02-19 at 12.56.10 PM.png"/>
          <p:cNvPicPr>
            <a:picLocks noChangeAspect="1"/>
          </p:cNvPicPr>
          <p:nvPr/>
        </p:nvPicPr>
        <p:blipFill rotWithShape="1">
          <a:blip r:embed="rId4" cstate="print">
            <a:extLst>
              <a:ext uri="{28A0092B-C50C-407E-A947-70E740481C1C}">
                <a14:useLocalDpi xmlns:a14="http://schemas.microsoft.com/office/drawing/2010/main" val="0"/>
              </a:ext>
            </a:extLst>
          </a:blip>
          <a:srcRect l="12966" t="11069" r="1478" b="-296"/>
          <a:stretch/>
        </p:blipFill>
        <p:spPr>
          <a:xfrm>
            <a:off x="1221088" y="1649515"/>
            <a:ext cx="6701824" cy="3962401"/>
          </a:xfrm>
          <a:prstGeom prst="rect">
            <a:avLst/>
          </a:prstGeom>
        </p:spPr>
      </p:pic>
      <p:sp>
        <p:nvSpPr>
          <p:cNvPr id="4" name="TextBox 3"/>
          <p:cNvSpPr txBox="1"/>
          <p:nvPr/>
        </p:nvSpPr>
        <p:spPr>
          <a:xfrm>
            <a:off x="571500" y="914400"/>
            <a:ext cx="7810500" cy="646331"/>
          </a:xfrm>
          <a:prstGeom prst="rect">
            <a:avLst/>
          </a:prstGeom>
          <a:noFill/>
        </p:spPr>
        <p:txBody>
          <a:bodyPr wrap="square" rtlCol="0">
            <a:spAutoFit/>
          </a:bodyPr>
          <a:lstStyle/>
          <a:p>
            <a:pPr algn="ctr"/>
            <a:r>
              <a:rPr lang="en-US" dirty="0">
                <a:latin typeface="Helvetica"/>
                <a:cs typeface="Helvetica"/>
              </a:rPr>
              <a:t>T</a:t>
            </a:r>
            <a:r>
              <a:rPr lang="en-US" dirty="0" smtClean="0">
                <a:latin typeface="Helvetica"/>
                <a:cs typeface="Helvetica"/>
              </a:rPr>
              <a:t>he </a:t>
            </a:r>
            <a:r>
              <a:rPr lang="en-US" dirty="0">
                <a:latin typeface="Helvetica"/>
                <a:cs typeface="Helvetica"/>
              </a:rPr>
              <a:t>return of a former customer is a lost opportunity that has reappeared</a:t>
            </a:r>
            <a:r>
              <a:rPr lang="en-US" dirty="0" smtClean="0">
                <a:latin typeface="Helvetica"/>
                <a:cs typeface="Helvetica"/>
              </a:rPr>
              <a:t>— </a:t>
            </a:r>
            <a:r>
              <a:rPr lang="en-US" b="1" dirty="0" smtClean="0">
                <a:latin typeface="Helvetica"/>
                <a:cs typeface="Helvetica"/>
              </a:rPr>
              <a:t>a </a:t>
            </a:r>
            <a:r>
              <a:rPr lang="en-US" b="1" dirty="0">
                <a:latin typeface="Helvetica"/>
                <a:cs typeface="Helvetica"/>
              </a:rPr>
              <a:t>second chance to develop a loyal customer. </a:t>
            </a:r>
          </a:p>
        </p:txBody>
      </p:sp>
    </p:spTree>
    <p:extLst>
      <p:ext uri="{BB962C8B-B14F-4D97-AF65-F5344CB8AC3E}">
        <p14:creationId xmlns:p14="http://schemas.microsoft.com/office/powerpoint/2010/main" val="997225886"/>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p:nvPr/>
        </p:nvSpPr>
        <p:spPr>
          <a:xfrm>
            <a:off x="0" y="0"/>
            <a:ext cx="9144000" cy="9144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0" y="838200"/>
            <a:ext cx="9144000" cy="152400"/>
          </a:xfrm>
          <a:prstGeom prst="rect">
            <a:avLst/>
          </a:prstGeom>
          <a:solidFill>
            <a:srgbClr val="F6A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p:cNvSpPr txBox="1"/>
          <p:nvPr/>
        </p:nvSpPr>
        <p:spPr>
          <a:xfrm>
            <a:off x="1219200" y="147935"/>
            <a:ext cx="6705600" cy="461665"/>
          </a:xfrm>
          <a:prstGeom prst="rect">
            <a:avLst/>
          </a:prstGeom>
          <a:noFill/>
        </p:spPr>
        <p:txBody>
          <a:bodyPr wrap="square" rtlCol="0">
            <a:spAutoFit/>
          </a:bodyPr>
          <a:lstStyle/>
          <a:p>
            <a:pPr algn="ctr"/>
            <a:r>
              <a:rPr lang="en-US" sz="2400" b="1" dirty="0" smtClean="0">
                <a:solidFill>
                  <a:schemeClr val="bg1"/>
                </a:solidFill>
                <a:latin typeface="Helvetica"/>
                <a:cs typeface="Helvetica"/>
              </a:rPr>
              <a:t>Customer Loyalty &amp; Customer Profitability</a:t>
            </a:r>
          </a:p>
        </p:txBody>
      </p:sp>
      <p:sp>
        <p:nvSpPr>
          <p:cNvPr id="9" name="TextBox 8"/>
          <p:cNvSpPr txBox="1"/>
          <p:nvPr/>
        </p:nvSpPr>
        <p:spPr>
          <a:xfrm>
            <a:off x="190500" y="5410200"/>
            <a:ext cx="8801100" cy="707886"/>
          </a:xfrm>
          <a:prstGeom prst="rect">
            <a:avLst/>
          </a:prstGeom>
          <a:noFill/>
        </p:spPr>
        <p:txBody>
          <a:bodyPr wrap="square" rtlCol="0">
            <a:spAutoFit/>
          </a:bodyPr>
          <a:lstStyle/>
          <a:p>
            <a:pPr algn="ctr"/>
            <a:r>
              <a:rPr lang="en-US" sz="2000" b="1" dirty="0" smtClean="0">
                <a:latin typeface="Helvetica" pitchFamily="34" charset="0"/>
                <a:cs typeface="Helvetica" pitchFamily="34" charset="0"/>
              </a:rPr>
              <a:t>Loyal customers play an important role in company profitability. </a:t>
            </a:r>
            <a:br>
              <a:rPr lang="en-US" sz="2000" b="1" dirty="0" smtClean="0">
                <a:latin typeface="Helvetica" pitchFamily="34" charset="0"/>
                <a:cs typeface="Helvetica" pitchFamily="34" charset="0"/>
              </a:rPr>
            </a:br>
            <a:r>
              <a:rPr lang="en-US" sz="2000" b="1" dirty="0" smtClean="0">
                <a:latin typeface="Helvetica" pitchFamily="34" charset="0"/>
                <a:cs typeface="Helvetica" pitchFamily="34" charset="0"/>
              </a:rPr>
              <a:t>How would management of customer loyalty improve profits?  </a:t>
            </a:r>
            <a:endParaRPr lang="en-US" sz="2000" b="1" dirty="0">
              <a:latin typeface="Helvetica" pitchFamily="34" charset="0"/>
              <a:cs typeface="Helvetica" pitchFamily="34" charset="0"/>
            </a:endParaRPr>
          </a:p>
        </p:txBody>
      </p:sp>
      <p:sp>
        <p:nvSpPr>
          <p:cNvPr id="11" name="Rectangle 10"/>
          <p:cNvSpPr/>
          <p:nvPr/>
        </p:nvSpPr>
        <p:spPr>
          <a:xfrm>
            <a:off x="-1" y="6530003"/>
            <a:ext cx="9152985" cy="339979"/>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3314700" y="6550030"/>
            <a:ext cx="2514600" cy="276999"/>
          </a:xfrm>
          <a:prstGeom prst="rect">
            <a:avLst/>
          </a:prstGeom>
          <a:noFill/>
        </p:spPr>
        <p:txBody>
          <a:bodyPr wrap="square" rtlCol="0">
            <a:spAutoFit/>
          </a:bodyPr>
          <a:lstStyle/>
          <a:p>
            <a:pPr algn="ctr"/>
            <a:r>
              <a:rPr lang="en-US" sz="1200" b="1" dirty="0" smtClean="0">
                <a:solidFill>
                  <a:schemeClr val="bg1"/>
                </a:solidFill>
                <a:latin typeface="Helvetica"/>
                <a:cs typeface="Helvetica"/>
              </a:rPr>
              <a:t>Copyright Roger J. Best, 2012</a:t>
            </a:r>
            <a:endParaRPr lang="en-US" sz="1200" b="1" dirty="0">
              <a:solidFill>
                <a:schemeClr val="bg1"/>
              </a:solidFill>
              <a:latin typeface="Helvetica"/>
              <a:cs typeface="Helvetica"/>
            </a:endParaRPr>
          </a:p>
        </p:txBody>
      </p:sp>
      <p:sp>
        <p:nvSpPr>
          <p:cNvPr id="13" name="TextBox 12"/>
          <p:cNvSpPr txBox="1"/>
          <p:nvPr/>
        </p:nvSpPr>
        <p:spPr>
          <a:xfrm>
            <a:off x="7678480" y="76200"/>
            <a:ext cx="1377340" cy="646331"/>
          </a:xfrm>
          <a:prstGeom prst="rect">
            <a:avLst/>
          </a:prstGeom>
          <a:noFill/>
        </p:spPr>
        <p:txBody>
          <a:bodyPr wrap="square" rtlCol="0">
            <a:spAutoFit/>
          </a:bodyPr>
          <a:lstStyle/>
          <a:p>
            <a:pPr algn="r"/>
            <a:r>
              <a:rPr lang="en-US" b="1" dirty="0" smtClean="0">
                <a:solidFill>
                  <a:schemeClr val="bg1"/>
                </a:solidFill>
                <a:latin typeface="Helvetica"/>
                <a:cs typeface="Helvetica"/>
              </a:rPr>
              <a:t>MBM6</a:t>
            </a:r>
          </a:p>
          <a:p>
            <a:pPr algn="r"/>
            <a:r>
              <a:rPr lang="en-US" dirty="0" smtClean="0">
                <a:solidFill>
                  <a:schemeClr val="bg1"/>
                </a:solidFill>
                <a:latin typeface="Helvetica"/>
                <a:cs typeface="Helvetica"/>
              </a:rPr>
              <a:t>Chapter 1</a:t>
            </a:r>
          </a:p>
        </p:txBody>
      </p:sp>
      <p:pic>
        <p:nvPicPr>
          <p:cNvPr id="14" name="Picture 2"/>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9467" b="92899" l="1020" r="89796">
                        <a14:foregroundMark x1="1020" y1="92308" x2="53061" y2="92899"/>
                        <a14:foregroundMark x1="50680" y1="87574" x2="62925" y2="21302"/>
                        <a14:foregroundMark x1="55782" y1="17160" x2="44558" y2="81065"/>
                        <a14:foregroundMark x1="71769" y1="27219" x2="88435" y2="82249"/>
                      </a14:backgroundRemoval>
                    </a14:imgEffect>
                  </a14:imgLayer>
                </a14:imgProps>
              </a:ext>
            </a:extLst>
          </a:blip>
          <a:srcRect/>
          <a:stretch>
            <a:fillRect/>
          </a:stretch>
        </p:blipFill>
        <p:spPr bwMode="auto">
          <a:xfrm>
            <a:off x="0" y="133721"/>
            <a:ext cx="1301896" cy="692150"/>
          </a:xfrm>
          <a:prstGeom prst="rect">
            <a:avLst/>
          </a:prstGeom>
          <a:noFill/>
          <a:ln w="9525">
            <a:noFill/>
            <a:miter lim="800000"/>
            <a:headEnd/>
            <a:tailEnd/>
          </a:ln>
        </p:spPr>
      </p:pic>
      <p:sp>
        <p:nvSpPr>
          <p:cNvPr id="15" name="TextBox 14"/>
          <p:cNvSpPr txBox="1"/>
          <p:nvPr/>
        </p:nvSpPr>
        <p:spPr>
          <a:xfrm>
            <a:off x="7848600" y="69503"/>
            <a:ext cx="1219200" cy="692497"/>
          </a:xfrm>
          <a:prstGeom prst="rect">
            <a:avLst/>
          </a:prstGeom>
          <a:solidFill>
            <a:srgbClr val="F6A400"/>
          </a:solidFill>
          <a:ln>
            <a:noFill/>
          </a:ln>
        </p:spPr>
        <p:txBody>
          <a:bodyPr wrap="square" rtlCol="0">
            <a:spAutoFit/>
          </a:bodyPr>
          <a:lstStyle/>
          <a:p>
            <a:pPr algn="ctr"/>
            <a:r>
              <a:rPr lang="en-US" sz="1300" b="1" smtClean="0"/>
              <a:t>Marketing </a:t>
            </a:r>
            <a:r>
              <a:rPr lang="en-US" sz="1300" b="1" dirty="0" smtClean="0"/>
              <a:t>Performance</a:t>
            </a:r>
            <a:br>
              <a:rPr lang="en-US" sz="1300" b="1" dirty="0" smtClean="0"/>
            </a:br>
            <a:r>
              <a:rPr lang="en-US" sz="1300" b="1" dirty="0" smtClean="0"/>
              <a:t>Tool  1.4 </a:t>
            </a:r>
            <a:endParaRPr lang="en-US" sz="1300" b="1" dirty="0"/>
          </a:p>
        </p:txBody>
      </p:sp>
      <p:pic>
        <p:nvPicPr>
          <p:cNvPr id="1026" name="Picture 2"/>
          <p:cNvPicPr>
            <a:picLocks noChangeAspect="1" noChangeArrowheads="1"/>
          </p:cNvPicPr>
          <p:nvPr/>
        </p:nvPicPr>
        <p:blipFill>
          <a:blip r:embed="rId4" cstate="print"/>
          <a:srcRect/>
          <a:stretch>
            <a:fillRect/>
          </a:stretch>
        </p:blipFill>
        <p:spPr bwMode="auto">
          <a:xfrm>
            <a:off x="76200" y="1600200"/>
            <a:ext cx="8990013" cy="3149600"/>
          </a:xfrm>
          <a:prstGeom prst="rect">
            <a:avLst/>
          </a:prstGeom>
          <a:noFill/>
          <a:ln w="9525">
            <a:noFill/>
            <a:miter lim="800000"/>
            <a:headEnd/>
            <a:tailEnd/>
          </a:ln>
        </p:spPr>
      </p:pic>
    </p:spTree>
    <p:extLst>
      <p:ext uri="{BB962C8B-B14F-4D97-AF65-F5344CB8AC3E}">
        <p14:creationId xmlns:p14="http://schemas.microsoft.com/office/powerpoint/2010/main" val="997225886"/>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p:nvPr/>
        </p:nvSpPr>
        <p:spPr>
          <a:xfrm>
            <a:off x="0" y="0"/>
            <a:ext cx="9144000" cy="9144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0" y="762000"/>
            <a:ext cx="9144000" cy="152400"/>
          </a:xfrm>
          <a:prstGeom prst="rect">
            <a:avLst/>
          </a:prstGeom>
          <a:solidFill>
            <a:srgbClr val="F6A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p:cNvSpPr txBox="1"/>
          <p:nvPr/>
        </p:nvSpPr>
        <p:spPr>
          <a:xfrm>
            <a:off x="1219200" y="-43424"/>
            <a:ext cx="6705600" cy="830997"/>
          </a:xfrm>
          <a:prstGeom prst="rect">
            <a:avLst/>
          </a:prstGeom>
          <a:noFill/>
        </p:spPr>
        <p:txBody>
          <a:bodyPr wrap="square" rtlCol="0">
            <a:spAutoFit/>
          </a:bodyPr>
          <a:lstStyle/>
          <a:p>
            <a:pPr algn="ctr"/>
            <a:r>
              <a:rPr lang="en-US" sz="2400" b="1" dirty="0" smtClean="0">
                <a:solidFill>
                  <a:schemeClr val="bg1"/>
                </a:solidFill>
                <a:latin typeface="Helvetica"/>
                <a:cs typeface="Helvetica"/>
              </a:rPr>
              <a:t>Customer Focus, Customer </a:t>
            </a:r>
          </a:p>
          <a:p>
            <a:pPr algn="ctr"/>
            <a:r>
              <a:rPr lang="en-US" sz="2400" b="1" dirty="0" smtClean="0">
                <a:solidFill>
                  <a:schemeClr val="bg1"/>
                </a:solidFill>
                <a:latin typeface="Helvetica"/>
                <a:cs typeface="Helvetica"/>
              </a:rPr>
              <a:t>Performance, and Profit Impact </a:t>
            </a:r>
            <a:endParaRPr lang="en-US" sz="2400" b="1" dirty="0">
              <a:solidFill>
                <a:schemeClr val="bg1"/>
              </a:solidFill>
              <a:latin typeface="Helvetica"/>
              <a:cs typeface="Helvetica"/>
            </a:endParaRPr>
          </a:p>
        </p:txBody>
      </p:sp>
      <p:sp>
        <p:nvSpPr>
          <p:cNvPr id="10" name="TextBox 9"/>
          <p:cNvSpPr txBox="1"/>
          <p:nvPr/>
        </p:nvSpPr>
        <p:spPr>
          <a:xfrm>
            <a:off x="1790700" y="1676400"/>
            <a:ext cx="5486400" cy="2062103"/>
          </a:xfrm>
          <a:prstGeom prst="rect">
            <a:avLst/>
          </a:prstGeom>
          <a:solidFill>
            <a:schemeClr val="tx1">
              <a:lumMod val="75000"/>
              <a:lumOff val="25000"/>
            </a:schemeClr>
          </a:solidFill>
        </p:spPr>
        <p:txBody>
          <a:bodyPr wrap="square" rtlCol="0">
            <a:spAutoFit/>
          </a:bodyPr>
          <a:lstStyle/>
          <a:p>
            <a:pPr algn="ctr"/>
            <a:endParaRPr lang="en-US" sz="3200" b="1" dirty="0" smtClean="0">
              <a:solidFill>
                <a:schemeClr val="bg1"/>
              </a:solidFill>
              <a:latin typeface="Helvetica"/>
              <a:cs typeface="Helvetica"/>
            </a:endParaRPr>
          </a:p>
          <a:p>
            <a:pPr algn="ctr"/>
            <a:r>
              <a:rPr lang="en-US" sz="3200" b="1" dirty="0" smtClean="0">
                <a:solidFill>
                  <a:schemeClr val="bg1"/>
                </a:solidFill>
                <a:latin typeface="Helvetica"/>
                <a:cs typeface="Helvetica"/>
              </a:rPr>
              <a:t>Building a Customer-Focused Organization</a:t>
            </a:r>
          </a:p>
          <a:p>
            <a:r>
              <a:rPr lang="en-US" sz="3200" b="1" dirty="0" smtClean="0">
                <a:solidFill>
                  <a:schemeClr val="bg1"/>
                </a:solidFill>
                <a:latin typeface="Helvetica"/>
                <a:cs typeface="Helvetica"/>
              </a:rPr>
              <a:t> </a:t>
            </a:r>
          </a:p>
        </p:txBody>
      </p:sp>
      <p:sp>
        <p:nvSpPr>
          <p:cNvPr id="19" name="TextBox 18"/>
          <p:cNvSpPr txBox="1"/>
          <p:nvPr/>
        </p:nvSpPr>
        <p:spPr>
          <a:xfrm>
            <a:off x="7678480" y="76200"/>
            <a:ext cx="1377340" cy="646331"/>
          </a:xfrm>
          <a:prstGeom prst="rect">
            <a:avLst/>
          </a:prstGeom>
          <a:noFill/>
        </p:spPr>
        <p:txBody>
          <a:bodyPr wrap="square" rtlCol="0">
            <a:spAutoFit/>
          </a:bodyPr>
          <a:lstStyle/>
          <a:p>
            <a:pPr algn="r"/>
            <a:r>
              <a:rPr lang="en-US" b="1" dirty="0" smtClean="0">
                <a:solidFill>
                  <a:schemeClr val="bg1"/>
                </a:solidFill>
                <a:latin typeface="Helvetica"/>
                <a:cs typeface="Helvetica"/>
              </a:rPr>
              <a:t>MBM6</a:t>
            </a:r>
          </a:p>
          <a:p>
            <a:pPr algn="r"/>
            <a:r>
              <a:rPr lang="en-US" dirty="0" smtClean="0">
                <a:solidFill>
                  <a:schemeClr val="bg1"/>
                </a:solidFill>
                <a:latin typeface="Helvetica"/>
                <a:cs typeface="Helvetica"/>
              </a:rPr>
              <a:t>Chapter 1</a:t>
            </a:r>
          </a:p>
        </p:txBody>
      </p:sp>
      <p:sp>
        <p:nvSpPr>
          <p:cNvPr id="12" name="Rectangle 11"/>
          <p:cNvSpPr/>
          <p:nvPr/>
        </p:nvSpPr>
        <p:spPr>
          <a:xfrm>
            <a:off x="-1" y="6530003"/>
            <a:ext cx="9152985" cy="339979"/>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p:cNvSpPr txBox="1"/>
          <p:nvPr/>
        </p:nvSpPr>
        <p:spPr>
          <a:xfrm>
            <a:off x="3314700" y="6550030"/>
            <a:ext cx="2514600" cy="276999"/>
          </a:xfrm>
          <a:prstGeom prst="rect">
            <a:avLst/>
          </a:prstGeom>
          <a:noFill/>
        </p:spPr>
        <p:txBody>
          <a:bodyPr wrap="square" rtlCol="0">
            <a:spAutoFit/>
          </a:bodyPr>
          <a:lstStyle/>
          <a:p>
            <a:pPr algn="ctr"/>
            <a:r>
              <a:rPr lang="en-US" sz="1200" b="1" dirty="0" smtClean="0">
                <a:solidFill>
                  <a:schemeClr val="bg1"/>
                </a:solidFill>
                <a:latin typeface="Helvetica"/>
                <a:cs typeface="Helvetica"/>
              </a:rPr>
              <a:t>Copyright Roger J. Best, 2012</a:t>
            </a:r>
            <a:endParaRPr lang="en-US" sz="1200" b="1" dirty="0">
              <a:solidFill>
                <a:schemeClr val="bg1"/>
              </a:solidFill>
              <a:latin typeface="Helvetica"/>
              <a:cs typeface="Helvetica"/>
            </a:endParaRPr>
          </a:p>
        </p:txBody>
      </p:sp>
      <p:pic>
        <p:nvPicPr>
          <p:cNvPr id="20" name="Picture 2"/>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9467" b="92899" l="1020" r="89796">
                        <a14:foregroundMark x1="1020" y1="92308" x2="53061" y2="92899"/>
                        <a14:foregroundMark x1="50680" y1="87574" x2="62925" y2="21302"/>
                        <a14:foregroundMark x1="55782" y1="17160" x2="44558" y2="81065"/>
                        <a14:foregroundMark x1="71769" y1="27219" x2="88435" y2="82249"/>
                      </a14:backgroundRemoval>
                    </a14:imgEffect>
                  </a14:imgLayer>
                </a14:imgProps>
              </a:ext>
            </a:extLst>
          </a:blip>
          <a:srcRect/>
          <a:stretch>
            <a:fillRect/>
          </a:stretch>
        </p:blipFill>
        <p:spPr bwMode="auto">
          <a:xfrm>
            <a:off x="0" y="133721"/>
            <a:ext cx="1301896" cy="692150"/>
          </a:xfrm>
          <a:prstGeom prst="rect">
            <a:avLst/>
          </a:prstGeom>
          <a:noFill/>
          <a:ln w="9525">
            <a:noFill/>
            <a:miter lim="800000"/>
            <a:headEnd/>
            <a:tailEnd/>
          </a:ln>
        </p:spPr>
      </p:pic>
      <p:sp>
        <p:nvSpPr>
          <p:cNvPr id="14" name="TextBox 13"/>
          <p:cNvSpPr txBox="1"/>
          <p:nvPr/>
        </p:nvSpPr>
        <p:spPr>
          <a:xfrm>
            <a:off x="609600" y="4191000"/>
            <a:ext cx="7848600" cy="1938992"/>
          </a:xfrm>
          <a:prstGeom prst="rect">
            <a:avLst/>
          </a:prstGeom>
          <a:noFill/>
        </p:spPr>
        <p:txBody>
          <a:bodyPr wrap="square" rtlCol="0">
            <a:spAutoFit/>
          </a:bodyPr>
          <a:lstStyle/>
          <a:p>
            <a:pPr algn="ctr"/>
            <a:r>
              <a:rPr lang="en-US" sz="2400" dirty="0" smtClean="0">
                <a:latin typeface="Helvetica"/>
                <a:cs typeface="Helvetica"/>
              </a:rPr>
              <a:t>In this section we will look at how customer-focused organizations not only outperform their competition over the long term by consistently delivering higher levels of customer satisfaction, they also realize higher profits over the short run. </a:t>
            </a:r>
            <a:endParaRPr lang="en-US" sz="2400" dirty="0">
              <a:latin typeface="Helvetica"/>
              <a:cs typeface="Helvetica"/>
            </a:endParaRPr>
          </a:p>
        </p:txBody>
      </p:sp>
    </p:spTree>
    <p:extLst>
      <p:ext uri="{BB962C8B-B14F-4D97-AF65-F5344CB8AC3E}">
        <p14:creationId xmlns:p14="http://schemas.microsoft.com/office/powerpoint/2010/main" val="765666572"/>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25"/>
          <p:cNvSpPr/>
          <p:nvPr/>
        </p:nvSpPr>
        <p:spPr>
          <a:xfrm>
            <a:off x="0" y="0"/>
            <a:ext cx="9144000" cy="9144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p:cNvSpPr txBox="1"/>
          <p:nvPr/>
        </p:nvSpPr>
        <p:spPr>
          <a:xfrm>
            <a:off x="723900" y="123707"/>
            <a:ext cx="7696200" cy="584776"/>
          </a:xfrm>
          <a:prstGeom prst="rect">
            <a:avLst/>
          </a:prstGeom>
          <a:noFill/>
        </p:spPr>
        <p:txBody>
          <a:bodyPr wrap="square" rtlCol="0">
            <a:spAutoFit/>
          </a:bodyPr>
          <a:lstStyle/>
          <a:p>
            <a:pPr algn="ctr"/>
            <a:r>
              <a:rPr lang="en-US" sz="3200" b="1" dirty="0" smtClean="0">
                <a:solidFill>
                  <a:schemeClr val="bg1"/>
                </a:solidFill>
                <a:latin typeface="Helvetica"/>
                <a:cs typeface="Helvetica"/>
              </a:rPr>
              <a:t>Underwhelming Customers</a:t>
            </a:r>
            <a:endParaRPr lang="en-US" sz="3200" b="1" dirty="0">
              <a:solidFill>
                <a:schemeClr val="bg1"/>
              </a:solidFill>
              <a:latin typeface="Helvetica"/>
              <a:cs typeface="Helvetica"/>
            </a:endParaRPr>
          </a:p>
        </p:txBody>
      </p:sp>
      <p:sp>
        <p:nvSpPr>
          <p:cNvPr id="16" name="TextBox 15"/>
          <p:cNvSpPr txBox="1"/>
          <p:nvPr/>
        </p:nvSpPr>
        <p:spPr>
          <a:xfrm>
            <a:off x="342900" y="5791200"/>
            <a:ext cx="8458200" cy="584776"/>
          </a:xfrm>
          <a:prstGeom prst="rect">
            <a:avLst/>
          </a:prstGeom>
          <a:noFill/>
        </p:spPr>
        <p:txBody>
          <a:bodyPr wrap="square" rtlCol="0">
            <a:spAutoFit/>
          </a:bodyPr>
          <a:lstStyle/>
          <a:p>
            <a:pPr algn="ctr"/>
            <a:r>
              <a:rPr lang="en-US" sz="1600" b="1" dirty="0">
                <a:latin typeface="Helvetica"/>
                <a:cs typeface="Helvetica"/>
              </a:rPr>
              <a:t>L</a:t>
            </a:r>
            <a:r>
              <a:rPr lang="en-US" sz="1600" b="1" dirty="0" smtClean="0">
                <a:latin typeface="Helvetica"/>
                <a:cs typeface="Helvetica"/>
              </a:rPr>
              <a:t>ittle </a:t>
            </a:r>
            <a:r>
              <a:rPr lang="en-US" sz="1600" b="1" dirty="0">
                <a:latin typeface="Helvetica"/>
                <a:cs typeface="Helvetica"/>
              </a:rPr>
              <a:t>or no customer focus translates into an unfocused competitive position and minimal customer </a:t>
            </a:r>
            <a:r>
              <a:rPr lang="en-US" sz="1600" b="1" dirty="0" smtClean="0">
                <a:latin typeface="Helvetica"/>
                <a:cs typeface="Helvetica"/>
              </a:rPr>
              <a:t>satisfaction</a:t>
            </a:r>
            <a:r>
              <a:rPr lang="en-US" sz="1600" b="1" dirty="0">
                <a:latin typeface="Helvetica"/>
                <a:cs typeface="Helvetica"/>
              </a:rPr>
              <a:t>. The result is a vicious circle of poor performance. </a:t>
            </a:r>
          </a:p>
        </p:txBody>
      </p:sp>
      <p:sp>
        <p:nvSpPr>
          <p:cNvPr id="21" name="Rectangle 20"/>
          <p:cNvSpPr/>
          <p:nvPr/>
        </p:nvSpPr>
        <p:spPr>
          <a:xfrm>
            <a:off x="0" y="762000"/>
            <a:ext cx="9144000" cy="152400"/>
          </a:xfrm>
          <a:prstGeom prst="rect">
            <a:avLst/>
          </a:prstGeom>
          <a:solidFill>
            <a:srgbClr val="F6A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1" y="6530003"/>
            <a:ext cx="9152985" cy="339979"/>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3314700" y="6550030"/>
            <a:ext cx="2514600" cy="276999"/>
          </a:xfrm>
          <a:prstGeom prst="rect">
            <a:avLst/>
          </a:prstGeom>
          <a:noFill/>
        </p:spPr>
        <p:txBody>
          <a:bodyPr wrap="square" rtlCol="0">
            <a:spAutoFit/>
          </a:bodyPr>
          <a:lstStyle/>
          <a:p>
            <a:pPr algn="ctr"/>
            <a:r>
              <a:rPr lang="en-US" sz="1200" b="1" dirty="0" smtClean="0">
                <a:solidFill>
                  <a:schemeClr val="bg1"/>
                </a:solidFill>
                <a:latin typeface="Helvetica"/>
                <a:cs typeface="Helvetica"/>
              </a:rPr>
              <a:t>Copyright Roger J. Best, 2012</a:t>
            </a:r>
            <a:endParaRPr lang="en-US" sz="1200" b="1" dirty="0">
              <a:solidFill>
                <a:schemeClr val="bg1"/>
              </a:solidFill>
              <a:latin typeface="Helvetica"/>
              <a:cs typeface="Helvetica"/>
            </a:endParaRPr>
          </a:p>
        </p:txBody>
      </p:sp>
      <p:sp>
        <p:nvSpPr>
          <p:cNvPr id="13" name="TextBox 12"/>
          <p:cNvSpPr txBox="1"/>
          <p:nvPr/>
        </p:nvSpPr>
        <p:spPr>
          <a:xfrm>
            <a:off x="7678480" y="76200"/>
            <a:ext cx="1377340" cy="646331"/>
          </a:xfrm>
          <a:prstGeom prst="rect">
            <a:avLst/>
          </a:prstGeom>
          <a:noFill/>
        </p:spPr>
        <p:txBody>
          <a:bodyPr wrap="square" rtlCol="0">
            <a:spAutoFit/>
          </a:bodyPr>
          <a:lstStyle/>
          <a:p>
            <a:pPr algn="r"/>
            <a:r>
              <a:rPr lang="en-US" b="1" dirty="0" smtClean="0">
                <a:solidFill>
                  <a:schemeClr val="bg1"/>
                </a:solidFill>
                <a:latin typeface="Helvetica"/>
                <a:cs typeface="Helvetica"/>
              </a:rPr>
              <a:t>MBM6</a:t>
            </a:r>
          </a:p>
          <a:p>
            <a:pPr algn="r"/>
            <a:r>
              <a:rPr lang="en-US" dirty="0" smtClean="0">
                <a:solidFill>
                  <a:schemeClr val="bg1"/>
                </a:solidFill>
                <a:latin typeface="Helvetica"/>
                <a:cs typeface="Helvetica"/>
              </a:rPr>
              <a:t>Chapter 1</a:t>
            </a:r>
          </a:p>
        </p:txBody>
      </p:sp>
      <p:pic>
        <p:nvPicPr>
          <p:cNvPr id="15" name="Picture 2"/>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9467" b="92899" l="1020" r="89796">
                        <a14:foregroundMark x1="1020" y1="92308" x2="53061" y2="92899"/>
                        <a14:foregroundMark x1="50680" y1="87574" x2="62925" y2="21302"/>
                        <a14:foregroundMark x1="55782" y1="17160" x2="44558" y2="81065"/>
                        <a14:foregroundMark x1="71769" y1="27219" x2="88435" y2="82249"/>
                      </a14:backgroundRemoval>
                    </a14:imgEffect>
                  </a14:imgLayer>
                </a14:imgProps>
              </a:ext>
            </a:extLst>
          </a:blip>
          <a:srcRect/>
          <a:stretch>
            <a:fillRect/>
          </a:stretch>
        </p:blipFill>
        <p:spPr bwMode="auto">
          <a:xfrm>
            <a:off x="0" y="133721"/>
            <a:ext cx="1301896" cy="692150"/>
          </a:xfrm>
          <a:prstGeom prst="rect">
            <a:avLst/>
          </a:prstGeom>
          <a:noFill/>
          <a:ln w="9525">
            <a:noFill/>
            <a:miter lim="800000"/>
            <a:headEnd/>
            <a:tailEnd/>
          </a:ln>
        </p:spPr>
      </p:pic>
      <p:pic>
        <p:nvPicPr>
          <p:cNvPr id="2" name="Picture 1" descr="Screen Shot 2012-02-19 at 12.52.35 PM.png"/>
          <p:cNvPicPr>
            <a:picLocks noChangeAspect="1"/>
          </p:cNvPicPr>
          <p:nvPr/>
        </p:nvPicPr>
        <p:blipFill rotWithShape="1">
          <a:blip r:embed="rId4" cstate="print">
            <a:extLst>
              <a:ext uri="{28A0092B-C50C-407E-A947-70E740481C1C}">
                <a14:useLocalDpi xmlns:a14="http://schemas.microsoft.com/office/drawing/2010/main" val="0"/>
              </a:ext>
            </a:extLst>
          </a:blip>
          <a:srcRect l="13222" t="9381" r="2104" b="1752"/>
          <a:stretch/>
        </p:blipFill>
        <p:spPr>
          <a:xfrm>
            <a:off x="1129733" y="1066800"/>
            <a:ext cx="6884535" cy="4679660"/>
          </a:xfrm>
          <a:prstGeom prst="rect">
            <a:avLst/>
          </a:prstGeom>
        </p:spPr>
      </p:pic>
    </p:spTree>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p:cNvSpPr/>
          <p:nvPr/>
        </p:nvSpPr>
        <p:spPr>
          <a:xfrm>
            <a:off x="0" y="0"/>
            <a:ext cx="9144000" cy="9144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0" y="762000"/>
            <a:ext cx="9144000" cy="152400"/>
          </a:xfrm>
          <a:prstGeom prst="rect">
            <a:avLst/>
          </a:prstGeom>
          <a:solidFill>
            <a:srgbClr val="F6A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1676400" y="-33644"/>
            <a:ext cx="5791200" cy="830997"/>
          </a:xfrm>
          <a:prstGeom prst="rect">
            <a:avLst/>
          </a:prstGeom>
          <a:noFill/>
        </p:spPr>
        <p:txBody>
          <a:bodyPr wrap="square" rtlCol="0">
            <a:spAutoFit/>
          </a:bodyPr>
          <a:lstStyle/>
          <a:p>
            <a:pPr algn="ctr"/>
            <a:r>
              <a:rPr lang="en-US" sz="2400" b="1" dirty="0" smtClean="0">
                <a:solidFill>
                  <a:schemeClr val="bg1"/>
                </a:solidFill>
                <a:latin typeface="Helvetica"/>
                <a:cs typeface="Helvetica"/>
              </a:rPr>
              <a:t>Top Performers Produce Higher Investor Returns</a:t>
            </a:r>
            <a:endParaRPr lang="en-US" sz="2400" b="1" dirty="0">
              <a:solidFill>
                <a:schemeClr val="bg1"/>
              </a:solidFill>
              <a:latin typeface="Helvetica"/>
              <a:cs typeface="Helvetica"/>
            </a:endParaRPr>
          </a:p>
        </p:txBody>
      </p:sp>
      <p:sp>
        <p:nvSpPr>
          <p:cNvPr id="11" name="TextBox 10"/>
          <p:cNvSpPr txBox="1"/>
          <p:nvPr/>
        </p:nvSpPr>
        <p:spPr>
          <a:xfrm>
            <a:off x="347105" y="5520855"/>
            <a:ext cx="8449790" cy="923330"/>
          </a:xfrm>
          <a:prstGeom prst="rect">
            <a:avLst/>
          </a:prstGeom>
          <a:noFill/>
        </p:spPr>
        <p:txBody>
          <a:bodyPr wrap="square" rtlCol="0">
            <a:spAutoFit/>
          </a:bodyPr>
          <a:lstStyle/>
          <a:p>
            <a:pPr algn="ctr"/>
            <a:r>
              <a:rPr lang="en-US" dirty="0" smtClean="0">
                <a:latin typeface="Helvetica"/>
                <a:cs typeface="Helvetica"/>
              </a:rPr>
              <a:t>Apple, Southwest Airlines, and Clorox would be a part of the top performers in the graph above. Their average stock price index started at 100 and 10 years later was 300. Poor performers started at 100 and 10 years later were still at 100.</a:t>
            </a:r>
          </a:p>
        </p:txBody>
      </p:sp>
      <p:pic>
        <p:nvPicPr>
          <p:cNvPr id="6" name="Picture 5" descr="Screen Shot 2012-02-03 at 4.11.54 PM.png"/>
          <p:cNvPicPr>
            <a:picLocks noChangeAspect="1"/>
          </p:cNvPicPr>
          <p:nvPr/>
        </p:nvPicPr>
        <p:blipFill rotWithShape="1">
          <a:blip r:embed="rId2" cstate="print">
            <a:extLst>
              <a:ext uri="{28A0092B-C50C-407E-A947-70E740481C1C}">
                <a14:useLocalDpi xmlns:a14="http://schemas.microsoft.com/office/drawing/2010/main" val="0"/>
              </a:ext>
            </a:extLst>
          </a:blip>
          <a:srcRect l="9289" t="7742"/>
          <a:stretch/>
        </p:blipFill>
        <p:spPr>
          <a:xfrm>
            <a:off x="424716" y="1026935"/>
            <a:ext cx="8294569" cy="4462120"/>
          </a:xfrm>
          <a:prstGeom prst="rect">
            <a:avLst/>
          </a:prstGeom>
        </p:spPr>
      </p:pic>
      <p:sp>
        <p:nvSpPr>
          <p:cNvPr id="12" name="Rectangle 11"/>
          <p:cNvSpPr/>
          <p:nvPr/>
        </p:nvSpPr>
        <p:spPr>
          <a:xfrm>
            <a:off x="-1" y="6530003"/>
            <a:ext cx="9152985" cy="339979"/>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p:cNvSpPr txBox="1"/>
          <p:nvPr/>
        </p:nvSpPr>
        <p:spPr>
          <a:xfrm>
            <a:off x="3314700" y="6550030"/>
            <a:ext cx="2514600" cy="276999"/>
          </a:xfrm>
          <a:prstGeom prst="rect">
            <a:avLst/>
          </a:prstGeom>
          <a:noFill/>
        </p:spPr>
        <p:txBody>
          <a:bodyPr wrap="square" rtlCol="0">
            <a:spAutoFit/>
          </a:bodyPr>
          <a:lstStyle/>
          <a:p>
            <a:pPr algn="ctr"/>
            <a:r>
              <a:rPr lang="en-US" sz="1200" b="1" dirty="0" smtClean="0">
                <a:solidFill>
                  <a:schemeClr val="bg1"/>
                </a:solidFill>
                <a:latin typeface="Helvetica"/>
                <a:cs typeface="Helvetica"/>
              </a:rPr>
              <a:t>Copyright Roger J. Best, 2012</a:t>
            </a:r>
            <a:endParaRPr lang="en-US" sz="1200" b="1" dirty="0">
              <a:solidFill>
                <a:schemeClr val="bg1"/>
              </a:solidFill>
              <a:latin typeface="Helvetica"/>
              <a:cs typeface="Helvetica"/>
            </a:endParaRPr>
          </a:p>
        </p:txBody>
      </p:sp>
      <p:sp>
        <p:nvSpPr>
          <p:cNvPr id="14" name="TextBox 13"/>
          <p:cNvSpPr txBox="1"/>
          <p:nvPr/>
        </p:nvSpPr>
        <p:spPr>
          <a:xfrm>
            <a:off x="7678480" y="76200"/>
            <a:ext cx="1377340" cy="646331"/>
          </a:xfrm>
          <a:prstGeom prst="rect">
            <a:avLst/>
          </a:prstGeom>
          <a:noFill/>
        </p:spPr>
        <p:txBody>
          <a:bodyPr wrap="square" rtlCol="0">
            <a:spAutoFit/>
          </a:bodyPr>
          <a:lstStyle/>
          <a:p>
            <a:pPr algn="r"/>
            <a:r>
              <a:rPr lang="en-US" b="1" dirty="0" smtClean="0">
                <a:solidFill>
                  <a:schemeClr val="bg1"/>
                </a:solidFill>
                <a:latin typeface="Helvetica"/>
                <a:cs typeface="Helvetica"/>
              </a:rPr>
              <a:t>MBM6</a:t>
            </a:r>
          </a:p>
          <a:p>
            <a:pPr algn="r"/>
            <a:r>
              <a:rPr lang="en-US" dirty="0" smtClean="0">
                <a:solidFill>
                  <a:schemeClr val="bg1"/>
                </a:solidFill>
                <a:latin typeface="Helvetica"/>
                <a:cs typeface="Helvetica"/>
              </a:rPr>
              <a:t>Chapter 1</a:t>
            </a:r>
          </a:p>
        </p:txBody>
      </p:sp>
      <p:pic>
        <p:nvPicPr>
          <p:cNvPr id="15" name="Picture 2"/>
          <p:cNvPicPr>
            <a:picLocks noChangeAspect="1" noChangeArrowheads="1"/>
          </p:cNvPicPr>
          <p:nvPr/>
        </p:nvPicPr>
        <p:blipFill>
          <a:blip r:embed="rId3" cstate="print">
            <a:extLst>
              <a:ext uri="{BEBA8EAE-BF5A-486C-A8C5-ECC9F3942E4B}">
                <a14:imgProps xmlns:a14="http://schemas.microsoft.com/office/drawing/2010/main">
                  <a14:imgLayer r:embed="rId4">
                    <a14:imgEffect>
                      <a14:backgroundRemoval t="9467" b="92899" l="1020" r="89796">
                        <a14:foregroundMark x1="1020" y1="92308" x2="53061" y2="92899"/>
                        <a14:foregroundMark x1="50680" y1="87574" x2="62925" y2="21302"/>
                        <a14:foregroundMark x1="55782" y1="17160" x2="44558" y2="81065"/>
                        <a14:foregroundMark x1="71769" y1="27219" x2="88435" y2="82249"/>
                      </a14:backgroundRemoval>
                    </a14:imgEffect>
                  </a14:imgLayer>
                </a14:imgProps>
              </a:ext>
            </a:extLst>
          </a:blip>
          <a:srcRect/>
          <a:stretch>
            <a:fillRect/>
          </a:stretch>
        </p:blipFill>
        <p:spPr bwMode="auto">
          <a:xfrm>
            <a:off x="0" y="133721"/>
            <a:ext cx="1301896" cy="692150"/>
          </a:xfrm>
          <a:prstGeom prst="rect">
            <a:avLst/>
          </a:prstGeom>
          <a:noFill/>
          <a:ln w="9525">
            <a:noFill/>
            <a:miter lim="800000"/>
            <a:headEnd/>
            <a:tailEnd/>
          </a:ln>
        </p:spPr>
      </p:pic>
    </p:spTree>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tangle 24"/>
          <p:cNvSpPr/>
          <p:nvPr/>
        </p:nvSpPr>
        <p:spPr>
          <a:xfrm>
            <a:off x="0" y="0"/>
            <a:ext cx="9144000" cy="9144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p:nvSpPr>
        <p:spPr>
          <a:xfrm>
            <a:off x="0" y="762000"/>
            <a:ext cx="9144000" cy="152400"/>
          </a:xfrm>
          <a:prstGeom prst="rect">
            <a:avLst/>
          </a:prstGeom>
          <a:solidFill>
            <a:srgbClr val="F6A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p:cNvSpPr txBox="1"/>
          <p:nvPr/>
        </p:nvSpPr>
        <p:spPr>
          <a:xfrm>
            <a:off x="1219200" y="126666"/>
            <a:ext cx="6705600" cy="523220"/>
          </a:xfrm>
          <a:prstGeom prst="rect">
            <a:avLst/>
          </a:prstGeom>
          <a:noFill/>
        </p:spPr>
        <p:txBody>
          <a:bodyPr wrap="square" rtlCol="0">
            <a:spAutoFit/>
          </a:bodyPr>
          <a:lstStyle/>
          <a:p>
            <a:pPr algn="ctr"/>
            <a:r>
              <a:rPr lang="en-US" sz="2800" b="1" dirty="0" smtClean="0">
                <a:solidFill>
                  <a:schemeClr val="bg1"/>
                </a:solidFill>
                <a:latin typeface="Helvetica"/>
                <a:cs typeface="Helvetica"/>
              </a:rPr>
              <a:t>Customer-Focused Organization</a:t>
            </a:r>
            <a:endParaRPr lang="en-US" sz="2800" b="1" dirty="0">
              <a:solidFill>
                <a:schemeClr val="bg1"/>
              </a:solidFill>
              <a:latin typeface="Helvetica"/>
              <a:cs typeface="Helvetica"/>
            </a:endParaRPr>
          </a:p>
        </p:txBody>
      </p:sp>
      <p:grpSp>
        <p:nvGrpSpPr>
          <p:cNvPr id="2" name="Group 1"/>
          <p:cNvGrpSpPr/>
          <p:nvPr/>
        </p:nvGrpSpPr>
        <p:grpSpPr>
          <a:xfrm>
            <a:off x="336550" y="1143000"/>
            <a:ext cx="8470900" cy="4419600"/>
            <a:chOff x="152400" y="1905000"/>
            <a:chExt cx="8763000" cy="3657600"/>
          </a:xfrm>
        </p:grpSpPr>
        <p:pic>
          <p:nvPicPr>
            <p:cNvPr id="1026" name="Picture 2"/>
            <p:cNvPicPr>
              <a:picLocks noChangeAspect="1" noChangeArrowheads="1"/>
            </p:cNvPicPr>
            <p:nvPr/>
          </p:nvPicPr>
          <p:blipFill>
            <a:blip r:embed="rId2" cstate="print"/>
            <a:srcRect/>
            <a:stretch>
              <a:fillRect/>
            </a:stretch>
          </p:blipFill>
          <p:spPr bwMode="auto">
            <a:xfrm>
              <a:off x="2590800" y="2349500"/>
              <a:ext cx="6324600" cy="2832100"/>
            </a:xfrm>
            <a:prstGeom prst="rect">
              <a:avLst/>
            </a:prstGeom>
            <a:noFill/>
            <a:ln w="9525">
              <a:noFill/>
              <a:miter lim="800000"/>
              <a:headEnd/>
              <a:tailEnd/>
            </a:ln>
          </p:spPr>
        </p:pic>
        <p:pic>
          <p:nvPicPr>
            <p:cNvPr id="1027" name="Picture 3"/>
            <p:cNvPicPr>
              <a:picLocks noChangeAspect="1" noChangeArrowheads="1"/>
            </p:cNvPicPr>
            <p:nvPr/>
          </p:nvPicPr>
          <p:blipFill>
            <a:blip r:embed="rId3" cstate="print"/>
            <a:srcRect/>
            <a:stretch>
              <a:fillRect/>
            </a:stretch>
          </p:blipFill>
          <p:spPr bwMode="auto">
            <a:xfrm>
              <a:off x="152400" y="2362200"/>
              <a:ext cx="2438400" cy="2819400"/>
            </a:xfrm>
            <a:prstGeom prst="rect">
              <a:avLst/>
            </a:prstGeom>
            <a:noFill/>
            <a:ln w="9525">
              <a:noFill/>
              <a:miter lim="800000"/>
              <a:headEnd/>
              <a:tailEnd/>
            </a:ln>
          </p:spPr>
        </p:pic>
        <p:pic>
          <p:nvPicPr>
            <p:cNvPr id="10" name="Picture 3"/>
            <p:cNvPicPr>
              <a:picLocks noChangeAspect="1" noChangeArrowheads="1"/>
            </p:cNvPicPr>
            <p:nvPr/>
          </p:nvPicPr>
          <p:blipFill>
            <a:blip r:embed="rId3" cstate="print"/>
            <a:srcRect/>
            <a:stretch>
              <a:fillRect/>
            </a:stretch>
          </p:blipFill>
          <p:spPr bwMode="auto">
            <a:xfrm>
              <a:off x="152400" y="1905000"/>
              <a:ext cx="8763000" cy="609600"/>
            </a:xfrm>
            <a:prstGeom prst="rect">
              <a:avLst/>
            </a:prstGeom>
            <a:noFill/>
            <a:ln w="9525">
              <a:noFill/>
              <a:miter lim="800000"/>
              <a:headEnd/>
              <a:tailEnd/>
            </a:ln>
          </p:spPr>
        </p:pic>
        <p:pic>
          <p:nvPicPr>
            <p:cNvPr id="11" name="Picture 3"/>
            <p:cNvPicPr>
              <a:picLocks noChangeAspect="1" noChangeArrowheads="1"/>
            </p:cNvPicPr>
            <p:nvPr/>
          </p:nvPicPr>
          <p:blipFill>
            <a:blip r:embed="rId3" cstate="print"/>
            <a:srcRect/>
            <a:stretch>
              <a:fillRect/>
            </a:stretch>
          </p:blipFill>
          <p:spPr bwMode="auto">
            <a:xfrm>
              <a:off x="152400" y="5029200"/>
              <a:ext cx="8763000" cy="533400"/>
            </a:xfrm>
            <a:prstGeom prst="rect">
              <a:avLst/>
            </a:prstGeom>
            <a:noFill/>
            <a:ln w="9525">
              <a:noFill/>
              <a:miter lim="800000"/>
              <a:headEnd/>
              <a:tailEnd/>
            </a:ln>
          </p:spPr>
        </p:pic>
        <p:sp>
          <p:nvSpPr>
            <p:cNvPr id="12" name="TextBox 11"/>
            <p:cNvSpPr txBox="1"/>
            <p:nvPr/>
          </p:nvSpPr>
          <p:spPr>
            <a:xfrm>
              <a:off x="304800" y="2590800"/>
              <a:ext cx="2286000" cy="738664"/>
            </a:xfrm>
            <a:prstGeom prst="rect">
              <a:avLst/>
            </a:prstGeom>
            <a:solidFill>
              <a:schemeClr val="bg1"/>
            </a:solidFill>
            <a:ln w="28575">
              <a:solidFill>
                <a:schemeClr val="tx2">
                  <a:lumMod val="60000"/>
                  <a:lumOff val="40000"/>
                </a:schemeClr>
              </a:solidFill>
            </a:ln>
          </p:spPr>
          <p:txBody>
            <a:bodyPr wrap="square" rtlCol="0">
              <a:spAutoFit/>
            </a:bodyPr>
            <a:lstStyle/>
            <a:p>
              <a:pPr>
                <a:buFont typeface="Arial" pitchFamily="34" charset="0"/>
                <a:buChar char="•"/>
              </a:pPr>
              <a:r>
                <a:rPr lang="en-US" sz="1300" dirty="0" smtClean="0">
                  <a:solidFill>
                    <a:schemeClr val="tx1">
                      <a:lumMod val="85000"/>
                      <a:lumOff val="15000"/>
                    </a:schemeClr>
                  </a:solidFill>
                </a:rPr>
                <a:t>  </a:t>
              </a:r>
              <a:r>
                <a:rPr lang="en-US" sz="1300" b="1" dirty="0" smtClean="0">
                  <a:solidFill>
                    <a:schemeClr val="tx1">
                      <a:lumMod val="85000"/>
                      <a:lumOff val="15000"/>
                    </a:schemeClr>
                  </a:solidFill>
                </a:rPr>
                <a:t>Senior Mgmt Leadership</a:t>
              </a:r>
            </a:p>
            <a:p>
              <a:pPr marL="119063" indent="-119063">
                <a:buFont typeface="Arial" pitchFamily="34" charset="0"/>
                <a:buChar char="•"/>
              </a:pPr>
              <a:r>
                <a:rPr lang="en-US" sz="1300" b="1" dirty="0" smtClean="0">
                  <a:solidFill>
                    <a:schemeClr val="tx1">
                      <a:lumMod val="85000"/>
                      <a:lumOff val="15000"/>
                    </a:schemeClr>
                  </a:solidFill>
                </a:rPr>
                <a:t>Employee Customer  Training</a:t>
              </a:r>
            </a:p>
            <a:p>
              <a:pPr>
                <a:buFont typeface="Arial" pitchFamily="34" charset="0"/>
                <a:buChar char="•"/>
              </a:pPr>
              <a:r>
                <a:rPr lang="en-US" sz="1300" b="1" dirty="0" smtClean="0">
                  <a:solidFill>
                    <a:schemeClr val="tx1">
                      <a:lumMod val="85000"/>
                      <a:lumOff val="15000"/>
                    </a:schemeClr>
                  </a:solidFill>
                </a:rPr>
                <a:t>  Customer Involvement </a:t>
              </a:r>
              <a:endParaRPr lang="en-US" sz="1300" dirty="0">
                <a:solidFill>
                  <a:schemeClr val="tx1">
                    <a:lumMod val="85000"/>
                    <a:lumOff val="15000"/>
                  </a:schemeClr>
                </a:solidFill>
              </a:endParaRPr>
            </a:p>
          </p:txBody>
        </p:sp>
        <p:cxnSp>
          <p:nvCxnSpPr>
            <p:cNvPr id="15" name="Straight Arrow Connector 14"/>
            <p:cNvCxnSpPr/>
            <p:nvPr/>
          </p:nvCxnSpPr>
          <p:spPr>
            <a:xfrm>
              <a:off x="2590800" y="2895600"/>
              <a:ext cx="304800" cy="0"/>
            </a:xfrm>
            <a:prstGeom prst="straightConnector1">
              <a:avLst/>
            </a:prstGeom>
            <a:ln w="28575">
              <a:solidFill>
                <a:schemeClr val="tx2">
                  <a:lumMod val="60000"/>
                  <a:lumOff val="40000"/>
                </a:schemeClr>
              </a:solidFill>
              <a:tailEnd type="arrow"/>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304800" y="4306669"/>
              <a:ext cx="2286000" cy="573101"/>
            </a:xfrm>
            <a:prstGeom prst="rect">
              <a:avLst/>
            </a:prstGeom>
            <a:solidFill>
              <a:schemeClr val="bg1"/>
            </a:solidFill>
            <a:ln w="28575">
              <a:solidFill>
                <a:schemeClr val="tx2">
                  <a:lumMod val="60000"/>
                  <a:lumOff val="40000"/>
                </a:schemeClr>
              </a:solidFill>
            </a:ln>
          </p:spPr>
          <p:txBody>
            <a:bodyPr wrap="square" rtlCol="0">
              <a:spAutoFit/>
            </a:bodyPr>
            <a:lstStyle/>
            <a:p>
              <a:pPr>
                <a:buFont typeface="Arial" pitchFamily="34" charset="0"/>
                <a:buChar char="•"/>
              </a:pPr>
              <a:r>
                <a:rPr lang="en-US" sz="1300" dirty="0" smtClean="0">
                  <a:solidFill>
                    <a:schemeClr val="tx1">
                      <a:lumMod val="85000"/>
                      <a:lumOff val="15000"/>
                    </a:schemeClr>
                  </a:solidFill>
                </a:rPr>
                <a:t>  </a:t>
              </a:r>
              <a:r>
                <a:rPr lang="en-US" sz="1300" b="1" dirty="0" smtClean="0">
                  <a:solidFill>
                    <a:schemeClr val="tx1">
                      <a:lumMod val="85000"/>
                      <a:lumOff val="15000"/>
                    </a:schemeClr>
                  </a:solidFill>
                </a:rPr>
                <a:t>Customer Satisfaction</a:t>
              </a:r>
            </a:p>
            <a:p>
              <a:pPr>
                <a:buFont typeface="Arial" pitchFamily="34" charset="0"/>
                <a:buChar char="•"/>
              </a:pPr>
              <a:r>
                <a:rPr lang="en-US" sz="1300" b="1" dirty="0" smtClean="0">
                  <a:solidFill>
                    <a:schemeClr val="tx1">
                      <a:lumMod val="85000"/>
                      <a:lumOff val="15000"/>
                    </a:schemeClr>
                  </a:solidFill>
                </a:rPr>
                <a:t>  Customer Retention</a:t>
              </a:r>
            </a:p>
            <a:p>
              <a:pPr>
                <a:buFont typeface="Arial" pitchFamily="34" charset="0"/>
                <a:buChar char="•"/>
              </a:pPr>
              <a:r>
                <a:rPr lang="en-US" sz="1300" b="1" dirty="0" smtClean="0">
                  <a:solidFill>
                    <a:schemeClr val="tx1">
                      <a:lumMod val="85000"/>
                      <a:lumOff val="15000"/>
                    </a:schemeClr>
                  </a:solidFill>
                </a:rPr>
                <a:t>  Customer Loyalty </a:t>
              </a:r>
              <a:endParaRPr lang="en-US" sz="1300" dirty="0">
                <a:solidFill>
                  <a:schemeClr val="tx1">
                    <a:lumMod val="85000"/>
                    <a:lumOff val="15000"/>
                  </a:schemeClr>
                </a:solidFill>
              </a:endParaRPr>
            </a:p>
          </p:txBody>
        </p:sp>
        <p:cxnSp>
          <p:nvCxnSpPr>
            <p:cNvPr id="20" name="Straight Arrow Connector 19"/>
            <p:cNvCxnSpPr/>
            <p:nvPr/>
          </p:nvCxnSpPr>
          <p:spPr>
            <a:xfrm>
              <a:off x="2590800" y="4611469"/>
              <a:ext cx="304800" cy="0"/>
            </a:xfrm>
            <a:prstGeom prst="straightConnector1">
              <a:avLst/>
            </a:prstGeom>
            <a:ln w="28575">
              <a:solidFill>
                <a:schemeClr val="tx2">
                  <a:lumMod val="60000"/>
                  <a:lumOff val="40000"/>
                </a:schemeClr>
              </a:solidFill>
              <a:tailEnd type="arrow"/>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304800" y="3468469"/>
              <a:ext cx="2286000" cy="573101"/>
            </a:xfrm>
            <a:prstGeom prst="rect">
              <a:avLst/>
            </a:prstGeom>
            <a:solidFill>
              <a:schemeClr val="bg1"/>
            </a:solidFill>
            <a:ln w="28575">
              <a:solidFill>
                <a:schemeClr val="tx2">
                  <a:lumMod val="60000"/>
                  <a:lumOff val="40000"/>
                </a:schemeClr>
              </a:solidFill>
            </a:ln>
          </p:spPr>
          <p:txBody>
            <a:bodyPr wrap="square" rtlCol="0">
              <a:spAutoFit/>
            </a:bodyPr>
            <a:lstStyle/>
            <a:p>
              <a:pPr>
                <a:buFont typeface="Arial" pitchFamily="34" charset="0"/>
                <a:buChar char="•"/>
              </a:pPr>
              <a:r>
                <a:rPr lang="en-US" sz="1300" dirty="0" smtClean="0">
                  <a:solidFill>
                    <a:schemeClr val="tx1">
                      <a:lumMod val="85000"/>
                      <a:lumOff val="15000"/>
                    </a:schemeClr>
                  </a:solidFill>
                </a:rPr>
                <a:t>  </a:t>
              </a:r>
              <a:r>
                <a:rPr lang="en-US" sz="1300" b="1" dirty="0" smtClean="0">
                  <a:solidFill>
                    <a:schemeClr val="tx1">
                      <a:lumMod val="85000"/>
                      <a:lumOff val="15000"/>
                    </a:schemeClr>
                  </a:solidFill>
                </a:rPr>
                <a:t>Customer Experiences</a:t>
              </a:r>
            </a:p>
            <a:p>
              <a:pPr>
                <a:buFont typeface="Arial" pitchFamily="34" charset="0"/>
                <a:buChar char="•"/>
              </a:pPr>
              <a:r>
                <a:rPr lang="en-US" sz="1300" b="1" dirty="0" smtClean="0">
                  <a:solidFill>
                    <a:schemeClr val="tx1">
                      <a:lumMod val="85000"/>
                      <a:lumOff val="15000"/>
                    </a:schemeClr>
                  </a:solidFill>
                </a:rPr>
                <a:t>  Customer Solutions</a:t>
              </a:r>
            </a:p>
            <a:p>
              <a:pPr>
                <a:buFont typeface="Arial" pitchFamily="34" charset="0"/>
                <a:buChar char="•"/>
              </a:pPr>
              <a:r>
                <a:rPr lang="en-US" sz="1300" b="1" dirty="0" smtClean="0">
                  <a:solidFill>
                    <a:schemeClr val="tx1">
                      <a:lumMod val="85000"/>
                      <a:lumOff val="15000"/>
                    </a:schemeClr>
                  </a:solidFill>
                </a:rPr>
                <a:t>  Customer Complaints</a:t>
              </a:r>
              <a:endParaRPr lang="en-US" sz="1300" dirty="0">
                <a:solidFill>
                  <a:schemeClr val="tx1">
                    <a:lumMod val="85000"/>
                    <a:lumOff val="15000"/>
                  </a:schemeClr>
                </a:solidFill>
              </a:endParaRPr>
            </a:p>
          </p:txBody>
        </p:sp>
        <p:cxnSp>
          <p:nvCxnSpPr>
            <p:cNvPr id="22" name="Straight Arrow Connector 21"/>
            <p:cNvCxnSpPr/>
            <p:nvPr/>
          </p:nvCxnSpPr>
          <p:spPr>
            <a:xfrm>
              <a:off x="2590800" y="3773269"/>
              <a:ext cx="304800" cy="0"/>
            </a:xfrm>
            <a:prstGeom prst="straightConnector1">
              <a:avLst/>
            </a:prstGeom>
            <a:ln w="28575">
              <a:solidFill>
                <a:schemeClr val="tx2">
                  <a:lumMod val="60000"/>
                  <a:lumOff val="40000"/>
                </a:schemeClr>
              </a:solidFill>
              <a:tailEnd type="arrow"/>
            </a:ln>
          </p:spPr>
          <p:style>
            <a:lnRef idx="1">
              <a:schemeClr val="accent1"/>
            </a:lnRef>
            <a:fillRef idx="0">
              <a:schemeClr val="accent1"/>
            </a:fillRef>
            <a:effectRef idx="0">
              <a:schemeClr val="accent1"/>
            </a:effectRef>
            <a:fontRef idx="minor">
              <a:schemeClr val="tx1"/>
            </a:fontRef>
          </p:style>
        </p:cxnSp>
      </p:grpSp>
      <p:sp>
        <p:nvSpPr>
          <p:cNvPr id="23" name="TextBox 22"/>
          <p:cNvSpPr txBox="1"/>
          <p:nvPr/>
        </p:nvSpPr>
        <p:spPr>
          <a:xfrm>
            <a:off x="800100" y="5638800"/>
            <a:ext cx="7543800" cy="769441"/>
          </a:xfrm>
          <a:prstGeom prst="rect">
            <a:avLst/>
          </a:prstGeom>
          <a:noFill/>
        </p:spPr>
        <p:txBody>
          <a:bodyPr wrap="square" rtlCol="0">
            <a:spAutoFit/>
          </a:bodyPr>
          <a:lstStyle/>
          <a:p>
            <a:pPr algn="ctr"/>
            <a:r>
              <a:rPr lang="en-US" sz="2200" dirty="0" smtClean="0">
                <a:latin typeface="Helvetica"/>
                <a:cs typeface="Helvetica"/>
              </a:rPr>
              <a:t>How would this model work differently in </a:t>
            </a:r>
            <a:r>
              <a:rPr lang="en-US" sz="2200" b="1" dirty="0" smtClean="0">
                <a:latin typeface="Helvetica"/>
                <a:cs typeface="Helvetica"/>
              </a:rPr>
              <a:t>Bank of America </a:t>
            </a:r>
            <a:r>
              <a:rPr lang="en-US" sz="2200" dirty="0" smtClean="0">
                <a:latin typeface="Helvetica"/>
                <a:cs typeface="Helvetica"/>
              </a:rPr>
              <a:t>vs. </a:t>
            </a:r>
            <a:r>
              <a:rPr lang="en-US" sz="2200" b="1" dirty="0" smtClean="0">
                <a:latin typeface="Helvetica"/>
                <a:cs typeface="Helvetica"/>
              </a:rPr>
              <a:t>Southwest Airlines</a:t>
            </a:r>
            <a:r>
              <a:rPr lang="en-US" sz="2200" dirty="0" smtClean="0">
                <a:latin typeface="Helvetica"/>
                <a:cs typeface="Helvetica"/>
              </a:rPr>
              <a:t>?</a:t>
            </a:r>
            <a:endParaRPr lang="en-US" sz="2200" dirty="0">
              <a:latin typeface="Helvetica"/>
              <a:cs typeface="Helvetica"/>
            </a:endParaRPr>
          </a:p>
        </p:txBody>
      </p:sp>
      <p:sp>
        <p:nvSpPr>
          <p:cNvPr id="30" name="Rectangle 29"/>
          <p:cNvSpPr/>
          <p:nvPr/>
        </p:nvSpPr>
        <p:spPr>
          <a:xfrm>
            <a:off x="-1" y="6530003"/>
            <a:ext cx="9152985" cy="339979"/>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p:cNvSpPr txBox="1"/>
          <p:nvPr/>
        </p:nvSpPr>
        <p:spPr>
          <a:xfrm>
            <a:off x="3314700" y="6550030"/>
            <a:ext cx="2514600" cy="276999"/>
          </a:xfrm>
          <a:prstGeom prst="rect">
            <a:avLst/>
          </a:prstGeom>
          <a:noFill/>
        </p:spPr>
        <p:txBody>
          <a:bodyPr wrap="square" rtlCol="0">
            <a:spAutoFit/>
          </a:bodyPr>
          <a:lstStyle/>
          <a:p>
            <a:pPr algn="ctr"/>
            <a:r>
              <a:rPr lang="en-US" sz="1200" b="1" dirty="0" smtClean="0">
                <a:solidFill>
                  <a:schemeClr val="bg1"/>
                </a:solidFill>
                <a:latin typeface="Helvetica"/>
                <a:cs typeface="Helvetica"/>
              </a:rPr>
              <a:t>Copyright Roger J. Best, 2012</a:t>
            </a:r>
            <a:endParaRPr lang="en-US" sz="1200" b="1" dirty="0">
              <a:solidFill>
                <a:schemeClr val="bg1"/>
              </a:solidFill>
              <a:latin typeface="Helvetica"/>
              <a:cs typeface="Helvetica"/>
            </a:endParaRPr>
          </a:p>
        </p:txBody>
      </p:sp>
      <p:sp>
        <p:nvSpPr>
          <p:cNvPr id="32" name="TextBox 31"/>
          <p:cNvSpPr txBox="1"/>
          <p:nvPr/>
        </p:nvSpPr>
        <p:spPr>
          <a:xfrm>
            <a:off x="7678480" y="76200"/>
            <a:ext cx="1377340" cy="646331"/>
          </a:xfrm>
          <a:prstGeom prst="rect">
            <a:avLst/>
          </a:prstGeom>
          <a:noFill/>
        </p:spPr>
        <p:txBody>
          <a:bodyPr wrap="square" rtlCol="0">
            <a:spAutoFit/>
          </a:bodyPr>
          <a:lstStyle/>
          <a:p>
            <a:pPr algn="r"/>
            <a:r>
              <a:rPr lang="en-US" b="1" dirty="0" smtClean="0">
                <a:solidFill>
                  <a:schemeClr val="bg1"/>
                </a:solidFill>
                <a:latin typeface="Helvetica"/>
                <a:cs typeface="Helvetica"/>
              </a:rPr>
              <a:t>MBM6</a:t>
            </a:r>
          </a:p>
          <a:p>
            <a:pPr algn="r"/>
            <a:r>
              <a:rPr lang="en-US" dirty="0" smtClean="0">
                <a:solidFill>
                  <a:schemeClr val="bg1"/>
                </a:solidFill>
                <a:latin typeface="Helvetica"/>
                <a:cs typeface="Helvetica"/>
              </a:rPr>
              <a:t>Chapter 1</a:t>
            </a:r>
          </a:p>
        </p:txBody>
      </p:sp>
      <p:pic>
        <p:nvPicPr>
          <p:cNvPr id="33" name="Picture 2"/>
          <p:cNvPicPr>
            <a:picLocks noChangeAspect="1" noChangeArrowheads="1"/>
          </p:cNvPicPr>
          <p:nvPr/>
        </p:nvPicPr>
        <p:blipFill>
          <a:blip r:embed="rId4" cstate="print">
            <a:extLst>
              <a:ext uri="{BEBA8EAE-BF5A-486C-A8C5-ECC9F3942E4B}">
                <a14:imgProps xmlns:a14="http://schemas.microsoft.com/office/drawing/2010/main">
                  <a14:imgLayer r:embed="rId5">
                    <a14:imgEffect>
                      <a14:backgroundRemoval t="9467" b="92899" l="1020" r="89796">
                        <a14:foregroundMark x1="1020" y1="92308" x2="53061" y2="92899"/>
                        <a14:foregroundMark x1="50680" y1="87574" x2="62925" y2="21302"/>
                        <a14:foregroundMark x1="55782" y1="17160" x2="44558" y2="81065"/>
                        <a14:foregroundMark x1="71769" y1="27219" x2="88435" y2="82249"/>
                      </a14:backgroundRemoval>
                    </a14:imgEffect>
                  </a14:imgLayer>
                </a14:imgProps>
              </a:ext>
            </a:extLst>
          </a:blip>
          <a:srcRect/>
          <a:stretch>
            <a:fillRect/>
          </a:stretch>
        </p:blipFill>
        <p:spPr bwMode="auto">
          <a:xfrm>
            <a:off x="0" y="133721"/>
            <a:ext cx="1301896" cy="692150"/>
          </a:xfrm>
          <a:prstGeom prst="rect">
            <a:avLst/>
          </a:prstGeom>
          <a:noFill/>
          <a:ln w="9525">
            <a:noFill/>
            <a:miter lim="800000"/>
            <a:headEnd/>
            <a:tailEnd/>
          </a:ln>
        </p:spPr>
      </p:pic>
    </p:spTree>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25"/>
          <p:cNvSpPr/>
          <p:nvPr/>
        </p:nvSpPr>
        <p:spPr>
          <a:xfrm>
            <a:off x="0" y="0"/>
            <a:ext cx="9144000" cy="9144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p:cNvSpPr txBox="1"/>
          <p:nvPr/>
        </p:nvSpPr>
        <p:spPr>
          <a:xfrm>
            <a:off x="762000" y="123707"/>
            <a:ext cx="7696200" cy="523220"/>
          </a:xfrm>
          <a:prstGeom prst="rect">
            <a:avLst/>
          </a:prstGeom>
          <a:noFill/>
        </p:spPr>
        <p:txBody>
          <a:bodyPr wrap="square" rtlCol="0">
            <a:spAutoFit/>
          </a:bodyPr>
          <a:lstStyle/>
          <a:p>
            <a:pPr algn="ctr"/>
            <a:r>
              <a:rPr lang="en-US" sz="2800" b="1" dirty="0" smtClean="0">
                <a:solidFill>
                  <a:schemeClr val="bg1"/>
                </a:solidFill>
                <a:latin typeface="Helvetica"/>
                <a:cs typeface="Helvetica"/>
              </a:rPr>
              <a:t>Benchmarking Customer Satisfaction</a:t>
            </a:r>
            <a:endParaRPr lang="en-US" sz="2800" b="1" dirty="0">
              <a:solidFill>
                <a:schemeClr val="bg1"/>
              </a:solidFill>
              <a:latin typeface="Helvetica"/>
              <a:cs typeface="Helvetica"/>
            </a:endParaRPr>
          </a:p>
        </p:txBody>
      </p:sp>
      <p:sp>
        <p:nvSpPr>
          <p:cNvPr id="16" name="TextBox 15"/>
          <p:cNvSpPr txBox="1"/>
          <p:nvPr/>
        </p:nvSpPr>
        <p:spPr>
          <a:xfrm>
            <a:off x="457200" y="5562600"/>
            <a:ext cx="8229600" cy="830997"/>
          </a:xfrm>
          <a:prstGeom prst="rect">
            <a:avLst/>
          </a:prstGeom>
          <a:noFill/>
        </p:spPr>
        <p:txBody>
          <a:bodyPr wrap="square" rtlCol="0">
            <a:spAutoFit/>
          </a:bodyPr>
          <a:lstStyle/>
          <a:p>
            <a:pPr algn="ctr"/>
            <a:endParaRPr lang="en-US" sz="1600" dirty="0" smtClean="0">
              <a:latin typeface="Helvetica"/>
              <a:cs typeface="Helvetica"/>
            </a:endParaRPr>
          </a:p>
          <a:p>
            <a:pPr algn="ctr"/>
            <a:r>
              <a:rPr lang="en-US" sz="1600" b="1" dirty="0" smtClean="0">
                <a:latin typeface="Helvetica"/>
                <a:cs typeface="Helvetica"/>
              </a:rPr>
              <a:t>ACSI</a:t>
            </a:r>
            <a:r>
              <a:rPr lang="en-US" sz="1600" dirty="0" smtClean="0">
                <a:latin typeface="Helvetica"/>
                <a:cs typeface="Helvetica"/>
              </a:rPr>
              <a:t> studies have shown that Customer Satisfaction is a leading indicator of company</a:t>
            </a:r>
            <a:br>
              <a:rPr lang="en-US" sz="1600" dirty="0" smtClean="0">
                <a:latin typeface="Helvetica"/>
                <a:cs typeface="Helvetica"/>
              </a:rPr>
            </a:br>
            <a:r>
              <a:rPr lang="en-US" sz="1600" dirty="0" smtClean="0">
                <a:latin typeface="Helvetica"/>
                <a:cs typeface="Helvetica"/>
              </a:rPr>
              <a:t> financial performance. The </a:t>
            </a:r>
            <a:r>
              <a:rPr lang="en-US" sz="1600" b="1" dirty="0" smtClean="0">
                <a:latin typeface="Helvetica"/>
                <a:cs typeface="Helvetica"/>
              </a:rPr>
              <a:t>ACSI</a:t>
            </a:r>
            <a:r>
              <a:rPr lang="en-US" sz="1600" dirty="0" smtClean="0">
                <a:latin typeface="Helvetica"/>
                <a:cs typeface="Helvetica"/>
              </a:rPr>
              <a:t> database reports all companies by industry.</a:t>
            </a:r>
          </a:p>
        </p:txBody>
      </p:sp>
      <p:sp>
        <p:nvSpPr>
          <p:cNvPr id="17" name="TextBox 16"/>
          <p:cNvSpPr txBox="1"/>
          <p:nvPr/>
        </p:nvSpPr>
        <p:spPr>
          <a:xfrm>
            <a:off x="228600" y="914400"/>
            <a:ext cx="8686800" cy="338554"/>
          </a:xfrm>
          <a:prstGeom prst="rect">
            <a:avLst/>
          </a:prstGeom>
          <a:noFill/>
        </p:spPr>
        <p:txBody>
          <a:bodyPr wrap="square" rtlCol="0">
            <a:spAutoFit/>
          </a:bodyPr>
          <a:lstStyle/>
          <a:p>
            <a:pPr algn="ctr"/>
            <a:r>
              <a:rPr lang="en-US" sz="1600" b="1" dirty="0" smtClean="0">
                <a:latin typeface="Helvetica"/>
                <a:cs typeface="Helvetica"/>
              </a:rPr>
              <a:t>American Customer Satisfaction Index </a:t>
            </a:r>
            <a:r>
              <a:rPr lang="en-US" sz="1600" dirty="0" smtClean="0">
                <a:latin typeface="Helvetica"/>
                <a:cs typeface="Helvetica"/>
              </a:rPr>
              <a:t>- University of Michigan (</a:t>
            </a:r>
            <a:r>
              <a:rPr lang="en-US" sz="1600" dirty="0" smtClean="0">
                <a:latin typeface="Helvetica"/>
                <a:cs typeface="Helvetica"/>
                <a:hlinkClick r:id="rId2"/>
              </a:rPr>
              <a:t>www.theACSI.org</a:t>
            </a:r>
            <a:r>
              <a:rPr lang="en-US" sz="1600" dirty="0" smtClean="0">
                <a:latin typeface="Helvetica"/>
                <a:cs typeface="Helvetica"/>
              </a:rPr>
              <a:t>)</a:t>
            </a:r>
          </a:p>
        </p:txBody>
      </p:sp>
      <p:sp>
        <p:nvSpPr>
          <p:cNvPr id="21" name="Rectangle 20"/>
          <p:cNvSpPr/>
          <p:nvPr/>
        </p:nvSpPr>
        <p:spPr>
          <a:xfrm>
            <a:off x="0" y="762000"/>
            <a:ext cx="9144000" cy="152400"/>
          </a:xfrm>
          <a:prstGeom prst="rect">
            <a:avLst/>
          </a:prstGeom>
          <a:solidFill>
            <a:srgbClr val="F6A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Screen Shot 2012-02-07 at 2.40.53 PM.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42950" y="1219200"/>
            <a:ext cx="7658100" cy="4593519"/>
          </a:xfrm>
          <a:prstGeom prst="rect">
            <a:avLst/>
          </a:prstGeom>
        </p:spPr>
      </p:pic>
      <p:sp>
        <p:nvSpPr>
          <p:cNvPr id="11" name="Rectangle 10"/>
          <p:cNvSpPr/>
          <p:nvPr/>
        </p:nvSpPr>
        <p:spPr>
          <a:xfrm>
            <a:off x="-1" y="6530003"/>
            <a:ext cx="9152985" cy="339979"/>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3314700" y="6550030"/>
            <a:ext cx="2514600" cy="276999"/>
          </a:xfrm>
          <a:prstGeom prst="rect">
            <a:avLst/>
          </a:prstGeom>
          <a:noFill/>
        </p:spPr>
        <p:txBody>
          <a:bodyPr wrap="square" rtlCol="0">
            <a:spAutoFit/>
          </a:bodyPr>
          <a:lstStyle/>
          <a:p>
            <a:pPr algn="ctr"/>
            <a:r>
              <a:rPr lang="en-US" sz="1200" b="1" dirty="0" smtClean="0">
                <a:solidFill>
                  <a:schemeClr val="bg1"/>
                </a:solidFill>
                <a:latin typeface="Helvetica"/>
                <a:cs typeface="Helvetica"/>
              </a:rPr>
              <a:t>Copyright Roger J. Best, 2012</a:t>
            </a:r>
            <a:endParaRPr lang="en-US" sz="1200" b="1" dirty="0">
              <a:solidFill>
                <a:schemeClr val="bg1"/>
              </a:solidFill>
              <a:latin typeface="Helvetica"/>
              <a:cs typeface="Helvetica"/>
            </a:endParaRPr>
          </a:p>
        </p:txBody>
      </p:sp>
      <p:sp>
        <p:nvSpPr>
          <p:cNvPr id="13" name="TextBox 12"/>
          <p:cNvSpPr txBox="1"/>
          <p:nvPr/>
        </p:nvSpPr>
        <p:spPr>
          <a:xfrm>
            <a:off x="7678480" y="76200"/>
            <a:ext cx="1377340" cy="646331"/>
          </a:xfrm>
          <a:prstGeom prst="rect">
            <a:avLst/>
          </a:prstGeom>
          <a:noFill/>
        </p:spPr>
        <p:txBody>
          <a:bodyPr wrap="square" rtlCol="0">
            <a:spAutoFit/>
          </a:bodyPr>
          <a:lstStyle/>
          <a:p>
            <a:pPr algn="r"/>
            <a:r>
              <a:rPr lang="en-US" b="1" dirty="0" smtClean="0">
                <a:solidFill>
                  <a:schemeClr val="bg1"/>
                </a:solidFill>
                <a:latin typeface="Helvetica"/>
                <a:cs typeface="Helvetica"/>
              </a:rPr>
              <a:t>MBM6</a:t>
            </a:r>
          </a:p>
          <a:p>
            <a:pPr algn="r"/>
            <a:r>
              <a:rPr lang="en-US" dirty="0" smtClean="0">
                <a:solidFill>
                  <a:schemeClr val="bg1"/>
                </a:solidFill>
                <a:latin typeface="Helvetica"/>
                <a:cs typeface="Helvetica"/>
              </a:rPr>
              <a:t>Chapter 1</a:t>
            </a:r>
          </a:p>
        </p:txBody>
      </p:sp>
      <p:pic>
        <p:nvPicPr>
          <p:cNvPr id="15" name="Picture 2"/>
          <p:cNvPicPr>
            <a:picLocks noChangeAspect="1" noChangeArrowheads="1"/>
          </p:cNvPicPr>
          <p:nvPr/>
        </p:nvPicPr>
        <p:blipFill>
          <a:blip r:embed="rId4" cstate="print">
            <a:extLst>
              <a:ext uri="{BEBA8EAE-BF5A-486C-A8C5-ECC9F3942E4B}">
                <a14:imgProps xmlns:a14="http://schemas.microsoft.com/office/drawing/2010/main">
                  <a14:imgLayer r:embed="rId5">
                    <a14:imgEffect>
                      <a14:backgroundRemoval t="9467" b="92899" l="1020" r="89796">
                        <a14:foregroundMark x1="1020" y1="92308" x2="53061" y2="92899"/>
                        <a14:foregroundMark x1="50680" y1="87574" x2="62925" y2="21302"/>
                        <a14:foregroundMark x1="55782" y1="17160" x2="44558" y2="81065"/>
                        <a14:foregroundMark x1="71769" y1="27219" x2="88435" y2="82249"/>
                      </a14:backgroundRemoval>
                    </a14:imgEffect>
                  </a14:imgLayer>
                </a14:imgProps>
              </a:ext>
            </a:extLst>
          </a:blip>
          <a:srcRect/>
          <a:stretch>
            <a:fillRect/>
          </a:stretch>
        </p:blipFill>
        <p:spPr bwMode="auto">
          <a:xfrm>
            <a:off x="0" y="133721"/>
            <a:ext cx="1301896" cy="692150"/>
          </a:xfrm>
          <a:prstGeom prst="rect">
            <a:avLst/>
          </a:prstGeom>
          <a:noFill/>
          <a:ln w="9525">
            <a:noFill/>
            <a:miter lim="800000"/>
            <a:headEnd/>
            <a:tailEnd/>
          </a:ln>
        </p:spPr>
      </p:pic>
    </p:spTree>
    <p:extLst>
      <p:ext uri="{BB962C8B-B14F-4D97-AF65-F5344CB8AC3E}">
        <p14:creationId xmlns:p14="http://schemas.microsoft.com/office/powerpoint/2010/main" val="3465067156"/>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p:nvPr/>
        </p:nvSpPr>
        <p:spPr>
          <a:xfrm>
            <a:off x="0" y="0"/>
            <a:ext cx="9144000" cy="9144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0" y="762000"/>
            <a:ext cx="9144000" cy="152400"/>
          </a:xfrm>
          <a:prstGeom prst="rect">
            <a:avLst/>
          </a:prstGeom>
          <a:solidFill>
            <a:srgbClr val="F6A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p:cNvSpPr txBox="1"/>
          <p:nvPr/>
        </p:nvSpPr>
        <p:spPr>
          <a:xfrm>
            <a:off x="1219200" y="-43424"/>
            <a:ext cx="6705600" cy="830997"/>
          </a:xfrm>
          <a:prstGeom prst="rect">
            <a:avLst/>
          </a:prstGeom>
          <a:noFill/>
        </p:spPr>
        <p:txBody>
          <a:bodyPr wrap="square" rtlCol="0">
            <a:spAutoFit/>
          </a:bodyPr>
          <a:lstStyle/>
          <a:p>
            <a:pPr algn="ctr"/>
            <a:r>
              <a:rPr lang="en-US" sz="2400" b="1" dirty="0" smtClean="0">
                <a:solidFill>
                  <a:schemeClr val="bg1"/>
                </a:solidFill>
                <a:latin typeface="Helvetica"/>
                <a:cs typeface="Helvetica"/>
              </a:rPr>
              <a:t>Customer Focus, Customer </a:t>
            </a:r>
          </a:p>
          <a:p>
            <a:pPr algn="ctr"/>
            <a:r>
              <a:rPr lang="en-US" sz="2400" b="1" dirty="0" smtClean="0">
                <a:solidFill>
                  <a:schemeClr val="bg1"/>
                </a:solidFill>
                <a:latin typeface="Helvetica"/>
                <a:cs typeface="Helvetica"/>
              </a:rPr>
              <a:t>Performance, and Profit Impact </a:t>
            </a:r>
            <a:endParaRPr lang="en-US" sz="2400" b="1" dirty="0">
              <a:solidFill>
                <a:schemeClr val="bg1"/>
              </a:solidFill>
              <a:latin typeface="Helvetica"/>
              <a:cs typeface="Helvetica"/>
            </a:endParaRPr>
          </a:p>
        </p:txBody>
      </p:sp>
      <p:sp>
        <p:nvSpPr>
          <p:cNvPr id="10" name="TextBox 9"/>
          <p:cNvSpPr txBox="1"/>
          <p:nvPr/>
        </p:nvSpPr>
        <p:spPr>
          <a:xfrm>
            <a:off x="1790700" y="1447800"/>
            <a:ext cx="5486400" cy="2062103"/>
          </a:xfrm>
          <a:prstGeom prst="rect">
            <a:avLst/>
          </a:prstGeom>
          <a:solidFill>
            <a:schemeClr val="tx1">
              <a:lumMod val="75000"/>
              <a:lumOff val="25000"/>
            </a:schemeClr>
          </a:solidFill>
        </p:spPr>
        <p:txBody>
          <a:bodyPr wrap="square" rtlCol="0">
            <a:spAutoFit/>
          </a:bodyPr>
          <a:lstStyle/>
          <a:p>
            <a:pPr algn="ctr"/>
            <a:endParaRPr lang="en-US" sz="3200" b="1" dirty="0" smtClean="0">
              <a:solidFill>
                <a:schemeClr val="bg1"/>
              </a:solidFill>
              <a:latin typeface="Helvetica"/>
              <a:cs typeface="Helvetica"/>
            </a:endParaRPr>
          </a:p>
          <a:p>
            <a:pPr algn="ctr"/>
            <a:r>
              <a:rPr lang="en-US" sz="3200" b="1" dirty="0" smtClean="0">
                <a:solidFill>
                  <a:schemeClr val="bg1"/>
                </a:solidFill>
                <a:latin typeface="Helvetica"/>
                <a:cs typeface="Helvetica"/>
              </a:rPr>
              <a:t>Measuring </a:t>
            </a:r>
            <a:r>
              <a:rPr lang="en-US" sz="3200" b="1" dirty="0">
                <a:solidFill>
                  <a:schemeClr val="bg1"/>
                </a:solidFill>
                <a:latin typeface="Helvetica"/>
                <a:cs typeface="Helvetica"/>
              </a:rPr>
              <a:t>C</a:t>
            </a:r>
            <a:r>
              <a:rPr lang="en-US" sz="3200" b="1" dirty="0" smtClean="0">
                <a:solidFill>
                  <a:schemeClr val="bg1"/>
                </a:solidFill>
                <a:latin typeface="Helvetica"/>
                <a:cs typeface="Helvetica"/>
              </a:rPr>
              <a:t>ustomer </a:t>
            </a:r>
            <a:r>
              <a:rPr lang="en-US" sz="3200" b="1" dirty="0">
                <a:solidFill>
                  <a:schemeClr val="bg1"/>
                </a:solidFill>
                <a:latin typeface="Helvetica"/>
                <a:cs typeface="Helvetica"/>
              </a:rPr>
              <a:t>P</a:t>
            </a:r>
            <a:r>
              <a:rPr lang="en-US" sz="3200" b="1" dirty="0" smtClean="0">
                <a:solidFill>
                  <a:schemeClr val="bg1"/>
                </a:solidFill>
                <a:latin typeface="Helvetica"/>
                <a:cs typeface="Helvetica"/>
              </a:rPr>
              <a:t>erformance </a:t>
            </a:r>
            <a:endParaRPr lang="en-US" sz="3200" b="1" dirty="0">
              <a:solidFill>
                <a:schemeClr val="bg1"/>
              </a:solidFill>
              <a:latin typeface="Helvetica"/>
              <a:cs typeface="Helvetica"/>
            </a:endParaRPr>
          </a:p>
          <a:p>
            <a:r>
              <a:rPr lang="en-US" sz="3200" b="1" dirty="0" smtClean="0">
                <a:solidFill>
                  <a:schemeClr val="bg1"/>
                </a:solidFill>
                <a:latin typeface="Helvetica"/>
                <a:cs typeface="Helvetica"/>
              </a:rPr>
              <a:t> </a:t>
            </a:r>
          </a:p>
        </p:txBody>
      </p:sp>
      <p:sp>
        <p:nvSpPr>
          <p:cNvPr id="19" name="TextBox 18"/>
          <p:cNvSpPr txBox="1"/>
          <p:nvPr/>
        </p:nvSpPr>
        <p:spPr>
          <a:xfrm>
            <a:off x="7678480" y="76200"/>
            <a:ext cx="1377340" cy="646331"/>
          </a:xfrm>
          <a:prstGeom prst="rect">
            <a:avLst/>
          </a:prstGeom>
          <a:noFill/>
        </p:spPr>
        <p:txBody>
          <a:bodyPr wrap="square" rtlCol="0">
            <a:spAutoFit/>
          </a:bodyPr>
          <a:lstStyle/>
          <a:p>
            <a:pPr algn="r"/>
            <a:r>
              <a:rPr lang="en-US" b="1" dirty="0" smtClean="0">
                <a:solidFill>
                  <a:schemeClr val="bg1"/>
                </a:solidFill>
                <a:latin typeface="Helvetica"/>
                <a:cs typeface="Helvetica"/>
              </a:rPr>
              <a:t>MBM6</a:t>
            </a:r>
          </a:p>
          <a:p>
            <a:pPr algn="r"/>
            <a:r>
              <a:rPr lang="en-US" dirty="0" smtClean="0">
                <a:solidFill>
                  <a:schemeClr val="bg1"/>
                </a:solidFill>
                <a:latin typeface="Helvetica"/>
                <a:cs typeface="Helvetica"/>
              </a:rPr>
              <a:t>Chapter 1</a:t>
            </a:r>
          </a:p>
        </p:txBody>
      </p:sp>
      <p:sp>
        <p:nvSpPr>
          <p:cNvPr id="12" name="Rectangle 11"/>
          <p:cNvSpPr/>
          <p:nvPr/>
        </p:nvSpPr>
        <p:spPr>
          <a:xfrm>
            <a:off x="-1" y="6530003"/>
            <a:ext cx="9152985" cy="339979"/>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p:cNvSpPr txBox="1"/>
          <p:nvPr/>
        </p:nvSpPr>
        <p:spPr>
          <a:xfrm>
            <a:off x="3314700" y="6550030"/>
            <a:ext cx="2514600" cy="276999"/>
          </a:xfrm>
          <a:prstGeom prst="rect">
            <a:avLst/>
          </a:prstGeom>
          <a:noFill/>
        </p:spPr>
        <p:txBody>
          <a:bodyPr wrap="square" rtlCol="0">
            <a:spAutoFit/>
          </a:bodyPr>
          <a:lstStyle/>
          <a:p>
            <a:pPr algn="ctr"/>
            <a:r>
              <a:rPr lang="en-US" sz="1200" b="1" dirty="0" smtClean="0">
                <a:solidFill>
                  <a:schemeClr val="bg1"/>
                </a:solidFill>
                <a:latin typeface="Helvetica"/>
                <a:cs typeface="Helvetica"/>
              </a:rPr>
              <a:t>Copyright Roger J. Best, 2012</a:t>
            </a:r>
            <a:endParaRPr lang="en-US" sz="1200" b="1" dirty="0">
              <a:solidFill>
                <a:schemeClr val="bg1"/>
              </a:solidFill>
              <a:latin typeface="Helvetica"/>
              <a:cs typeface="Helvetica"/>
            </a:endParaRPr>
          </a:p>
        </p:txBody>
      </p:sp>
      <p:pic>
        <p:nvPicPr>
          <p:cNvPr id="20" name="Picture 2"/>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9467" b="92899" l="1020" r="89796">
                        <a14:foregroundMark x1="1020" y1="92308" x2="53061" y2="92899"/>
                        <a14:foregroundMark x1="50680" y1="87574" x2="62925" y2="21302"/>
                        <a14:foregroundMark x1="55782" y1="17160" x2="44558" y2="81065"/>
                        <a14:foregroundMark x1="71769" y1="27219" x2="88435" y2="82249"/>
                      </a14:backgroundRemoval>
                    </a14:imgEffect>
                  </a14:imgLayer>
                </a14:imgProps>
              </a:ext>
            </a:extLst>
          </a:blip>
          <a:srcRect/>
          <a:stretch>
            <a:fillRect/>
          </a:stretch>
        </p:blipFill>
        <p:spPr bwMode="auto">
          <a:xfrm>
            <a:off x="0" y="133721"/>
            <a:ext cx="1301896" cy="692150"/>
          </a:xfrm>
          <a:prstGeom prst="rect">
            <a:avLst/>
          </a:prstGeom>
          <a:noFill/>
          <a:ln w="9525">
            <a:noFill/>
            <a:miter lim="800000"/>
            <a:headEnd/>
            <a:tailEnd/>
          </a:ln>
        </p:spPr>
      </p:pic>
      <p:sp>
        <p:nvSpPr>
          <p:cNvPr id="14" name="TextBox 13"/>
          <p:cNvSpPr txBox="1"/>
          <p:nvPr/>
        </p:nvSpPr>
        <p:spPr>
          <a:xfrm>
            <a:off x="457200" y="4191000"/>
            <a:ext cx="8229600" cy="1938992"/>
          </a:xfrm>
          <a:prstGeom prst="rect">
            <a:avLst/>
          </a:prstGeom>
          <a:noFill/>
        </p:spPr>
        <p:txBody>
          <a:bodyPr wrap="square" rtlCol="0">
            <a:spAutoFit/>
          </a:bodyPr>
          <a:lstStyle/>
          <a:p>
            <a:pPr algn="ctr"/>
            <a:r>
              <a:rPr lang="en-US" sz="2400" dirty="0" smtClean="0">
                <a:solidFill>
                  <a:srgbClr val="000000"/>
                </a:solidFill>
                <a:latin typeface="Helvetica"/>
                <a:cs typeface="Helvetica"/>
              </a:rPr>
              <a:t>In this section we will look at how companies that use customer performance metrics are able to identify their unprofitable customers. For any business, knowing which customers </a:t>
            </a:r>
            <a:r>
              <a:rPr lang="en-US" sz="2400" i="1" dirty="0" smtClean="0">
                <a:solidFill>
                  <a:srgbClr val="000000"/>
                </a:solidFill>
                <a:latin typeface="Helvetica"/>
                <a:cs typeface="Helvetica"/>
              </a:rPr>
              <a:t>not</a:t>
            </a:r>
            <a:r>
              <a:rPr lang="en-US" sz="2400" dirty="0" smtClean="0">
                <a:solidFill>
                  <a:srgbClr val="000000"/>
                </a:solidFill>
                <a:latin typeface="Helvetica"/>
                <a:cs typeface="Helvetica"/>
              </a:rPr>
              <a:t> to attract is just as important as knowing which customers to attract.</a:t>
            </a:r>
            <a:endParaRPr lang="en-US" sz="2400" dirty="0">
              <a:solidFill>
                <a:srgbClr val="000000"/>
              </a:solidFill>
              <a:latin typeface="Helvetica"/>
              <a:cs typeface="Helvetica"/>
            </a:endParaRPr>
          </a:p>
        </p:txBody>
      </p:sp>
    </p:spTree>
    <p:extLst>
      <p:ext uri="{BB962C8B-B14F-4D97-AF65-F5344CB8AC3E}">
        <p14:creationId xmlns:p14="http://schemas.microsoft.com/office/powerpoint/2010/main" val="2837766970"/>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0" y="0"/>
            <a:ext cx="9144000" cy="9144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0" y="762000"/>
            <a:ext cx="9144000" cy="152400"/>
          </a:xfrm>
          <a:prstGeom prst="rect">
            <a:avLst/>
          </a:prstGeom>
          <a:solidFill>
            <a:srgbClr val="F6A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p:cNvSpPr txBox="1"/>
          <p:nvPr/>
        </p:nvSpPr>
        <p:spPr>
          <a:xfrm>
            <a:off x="1066800" y="-63989"/>
            <a:ext cx="7010400" cy="861774"/>
          </a:xfrm>
          <a:prstGeom prst="rect">
            <a:avLst/>
          </a:prstGeom>
          <a:noFill/>
        </p:spPr>
        <p:txBody>
          <a:bodyPr wrap="square" rtlCol="0">
            <a:spAutoFit/>
          </a:bodyPr>
          <a:lstStyle/>
          <a:p>
            <a:pPr algn="ctr"/>
            <a:r>
              <a:rPr lang="en-US" sz="2500" b="1" dirty="0" smtClean="0">
                <a:solidFill>
                  <a:schemeClr val="bg1"/>
                </a:solidFill>
                <a:latin typeface="Helvetica"/>
                <a:cs typeface="Helvetica"/>
              </a:rPr>
              <a:t>Customer Satisfaction</a:t>
            </a:r>
          </a:p>
          <a:p>
            <a:pPr algn="ctr"/>
            <a:r>
              <a:rPr lang="en-US" sz="2500" b="1" dirty="0" smtClean="0">
                <a:solidFill>
                  <a:schemeClr val="bg1"/>
                </a:solidFill>
                <a:latin typeface="Helvetica"/>
                <a:cs typeface="Helvetica"/>
              </a:rPr>
              <a:t>A Key Performance Metric</a:t>
            </a:r>
            <a:endParaRPr lang="en-US" sz="2500" b="1" dirty="0">
              <a:solidFill>
                <a:schemeClr val="bg1"/>
              </a:solidFill>
              <a:latin typeface="Helvetica"/>
              <a:cs typeface="Helvetica"/>
            </a:endParaRPr>
          </a:p>
        </p:txBody>
      </p:sp>
      <p:sp>
        <p:nvSpPr>
          <p:cNvPr id="11" name="Rectangle 10"/>
          <p:cNvSpPr/>
          <p:nvPr/>
        </p:nvSpPr>
        <p:spPr>
          <a:xfrm>
            <a:off x="-1" y="6530003"/>
            <a:ext cx="9152985" cy="339979"/>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p:cNvSpPr txBox="1"/>
          <p:nvPr/>
        </p:nvSpPr>
        <p:spPr>
          <a:xfrm>
            <a:off x="3314700" y="6550030"/>
            <a:ext cx="2514600" cy="276999"/>
          </a:xfrm>
          <a:prstGeom prst="rect">
            <a:avLst/>
          </a:prstGeom>
          <a:noFill/>
        </p:spPr>
        <p:txBody>
          <a:bodyPr wrap="square" rtlCol="0">
            <a:spAutoFit/>
          </a:bodyPr>
          <a:lstStyle/>
          <a:p>
            <a:pPr algn="ctr"/>
            <a:r>
              <a:rPr lang="en-US" sz="1200" b="1" dirty="0" smtClean="0">
                <a:solidFill>
                  <a:schemeClr val="bg1"/>
                </a:solidFill>
                <a:latin typeface="Helvetica"/>
                <a:cs typeface="Helvetica"/>
              </a:rPr>
              <a:t>Copyright Roger J. Best, 2012</a:t>
            </a:r>
            <a:endParaRPr lang="en-US" sz="1200" b="1" dirty="0">
              <a:solidFill>
                <a:schemeClr val="bg1"/>
              </a:solidFill>
              <a:latin typeface="Helvetica"/>
              <a:cs typeface="Helvetica"/>
            </a:endParaRPr>
          </a:p>
        </p:txBody>
      </p:sp>
      <p:sp>
        <p:nvSpPr>
          <p:cNvPr id="17" name="TextBox 16"/>
          <p:cNvSpPr txBox="1"/>
          <p:nvPr/>
        </p:nvSpPr>
        <p:spPr>
          <a:xfrm>
            <a:off x="7678480" y="76200"/>
            <a:ext cx="1377340" cy="646331"/>
          </a:xfrm>
          <a:prstGeom prst="rect">
            <a:avLst/>
          </a:prstGeom>
          <a:noFill/>
        </p:spPr>
        <p:txBody>
          <a:bodyPr wrap="square" rtlCol="0">
            <a:spAutoFit/>
          </a:bodyPr>
          <a:lstStyle/>
          <a:p>
            <a:pPr algn="r"/>
            <a:r>
              <a:rPr lang="en-US" b="1" dirty="0" smtClean="0">
                <a:solidFill>
                  <a:schemeClr val="bg1"/>
                </a:solidFill>
                <a:latin typeface="Helvetica"/>
                <a:cs typeface="Helvetica"/>
              </a:rPr>
              <a:t>MBM6</a:t>
            </a:r>
          </a:p>
          <a:p>
            <a:pPr algn="r"/>
            <a:r>
              <a:rPr lang="en-US" dirty="0" smtClean="0">
                <a:solidFill>
                  <a:schemeClr val="bg1"/>
                </a:solidFill>
                <a:latin typeface="Helvetica"/>
                <a:cs typeface="Helvetica"/>
              </a:rPr>
              <a:t>Chapter 1</a:t>
            </a:r>
          </a:p>
        </p:txBody>
      </p:sp>
      <p:pic>
        <p:nvPicPr>
          <p:cNvPr id="18" name="Picture 2"/>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9467" b="92899" l="1020" r="89796">
                        <a14:foregroundMark x1="1020" y1="92308" x2="53061" y2="92899"/>
                        <a14:foregroundMark x1="50680" y1="87574" x2="62925" y2="21302"/>
                        <a14:foregroundMark x1="55782" y1="17160" x2="44558" y2="81065"/>
                        <a14:foregroundMark x1="71769" y1="27219" x2="88435" y2="82249"/>
                      </a14:backgroundRemoval>
                    </a14:imgEffect>
                  </a14:imgLayer>
                </a14:imgProps>
              </a:ext>
            </a:extLst>
          </a:blip>
          <a:srcRect/>
          <a:stretch>
            <a:fillRect/>
          </a:stretch>
        </p:blipFill>
        <p:spPr bwMode="auto">
          <a:xfrm>
            <a:off x="0" y="133721"/>
            <a:ext cx="1301896" cy="692150"/>
          </a:xfrm>
          <a:prstGeom prst="rect">
            <a:avLst/>
          </a:prstGeom>
          <a:noFill/>
          <a:ln w="9525">
            <a:noFill/>
            <a:miter lim="800000"/>
            <a:headEnd/>
            <a:tailEnd/>
          </a:ln>
        </p:spPr>
      </p:pic>
      <p:sp>
        <p:nvSpPr>
          <p:cNvPr id="13" name="TextBox 12"/>
          <p:cNvSpPr txBox="1"/>
          <p:nvPr/>
        </p:nvSpPr>
        <p:spPr>
          <a:xfrm>
            <a:off x="342900" y="5536049"/>
            <a:ext cx="8458200" cy="1169551"/>
          </a:xfrm>
          <a:prstGeom prst="rect">
            <a:avLst/>
          </a:prstGeom>
          <a:noFill/>
        </p:spPr>
        <p:txBody>
          <a:bodyPr wrap="square" rtlCol="0">
            <a:spAutoFit/>
          </a:bodyPr>
          <a:lstStyle/>
          <a:p>
            <a:pPr algn="ctr"/>
            <a:r>
              <a:rPr lang="en-US" dirty="0">
                <a:latin typeface="Helvetica"/>
                <a:cs typeface="Helvetica"/>
              </a:rPr>
              <a:t>To determine the CSI for a sampling of customers, </a:t>
            </a:r>
            <a:r>
              <a:rPr lang="en-US" dirty="0" smtClean="0">
                <a:latin typeface="Helvetica"/>
                <a:cs typeface="Helvetica"/>
              </a:rPr>
              <a:t>simply compute </a:t>
            </a:r>
            <a:r>
              <a:rPr lang="en-US" dirty="0">
                <a:latin typeface="Helvetica"/>
                <a:cs typeface="Helvetica"/>
              </a:rPr>
              <a:t>the average of the customers’ satisfaction ratings. Customer satisfaction is a </a:t>
            </a:r>
            <a:r>
              <a:rPr lang="en-US" b="1" dirty="0" smtClean="0">
                <a:latin typeface="Helvetica"/>
                <a:cs typeface="Helvetica"/>
              </a:rPr>
              <a:t>forecast of future </a:t>
            </a:r>
            <a:r>
              <a:rPr lang="en-US" b="1" dirty="0">
                <a:latin typeface="Helvetica"/>
                <a:cs typeface="Helvetica"/>
              </a:rPr>
              <a:t>revenues and profits. </a:t>
            </a:r>
          </a:p>
          <a:p>
            <a:pPr algn="ctr"/>
            <a:endParaRPr lang="en-US" sz="1600" dirty="0"/>
          </a:p>
        </p:txBody>
      </p:sp>
      <p:pic>
        <p:nvPicPr>
          <p:cNvPr id="4" name="Picture 3" descr="Screen Shot 2012-02-19 at 1.18.39 PM.png"/>
          <p:cNvPicPr>
            <a:picLocks noChangeAspect="1"/>
          </p:cNvPicPr>
          <p:nvPr/>
        </p:nvPicPr>
        <p:blipFill rotWithShape="1">
          <a:blip r:embed="rId4" cstate="print">
            <a:extLst>
              <a:ext uri="{28A0092B-C50C-407E-A947-70E740481C1C}">
                <a14:useLocalDpi xmlns:a14="http://schemas.microsoft.com/office/drawing/2010/main" val="0"/>
              </a:ext>
            </a:extLst>
          </a:blip>
          <a:srcRect b="64900"/>
          <a:stretch/>
        </p:blipFill>
        <p:spPr>
          <a:xfrm rot="16200000">
            <a:off x="-1767578" y="3139179"/>
            <a:ext cx="4495802" cy="351043"/>
          </a:xfrm>
          <a:prstGeom prst="rect">
            <a:avLst/>
          </a:prstGeom>
        </p:spPr>
      </p:pic>
      <p:pic>
        <p:nvPicPr>
          <p:cNvPr id="14" name="Picture 13" descr="Screen Shot 2012-02-03 at 4.24.12 PM.png"/>
          <p:cNvPicPr>
            <a:picLocks noChangeAspect="1"/>
          </p:cNvPicPr>
          <p:nvPr/>
        </p:nvPicPr>
        <p:blipFill rotWithShape="1">
          <a:blip r:embed="rId5" cstate="print">
            <a:extLst>
              <a:ext uri="{28A0092B-C50C-407E-A947-70E740481C1C}">
                <a14:useLocalDpi xmlns:a14="http://schemas.microsoft.com/office/drawing/2010/main" val="0"/>
              </a:ext>
            </a:extLst>
          </a:blip>
          <a:srcRect l="53070" t="6811" r="667" b="4025"/>
          <a:stretch/>
        </p:blipFill>
        <p:spPr>
          <a:xfrm>
            <a:off x="2590800" y="1295400"/>
            <a:ext cx="3688974" cy="4097481"/>
          </a:xfrm>
          <a:prstGeom prst="rect">
            <a:avLst/>
          </a:prstGeom>
        </p:spPr>
      </p:pic>
      <p:sp>
        <p:nvSpPr>
          <p:cNvPr id="8" name="TextBox 7"/>
          <p:cNvSpPr txBox="1"/>
          <p:nvPr/>
        </p:nvSpPr>
        <p:spPr>
          <a:xfrm>
            <a:off x="653207" y="4860510"/>
            <a:ext cx="1608133" cy="553998"/>
          </a:xfrm>
          <a:prstGeom prst="rect">
            <a:avLst/>
          </a:prstGeom>
          <a:noFill/>
        </p:spPr>
        <p:txBody>
          <a:bodyPr wrap="none" rtlCol="0">
            <a:spAutoFit/>
          </a:bodyPr>
          <a:lstStyle/>
          <a:p>
            <a:pPr algn="ctr"/>
            <a:r>
              <a:rPr lang="en-US" sz="1500" dirty="0" smtClean="0">
                <a:latin typeface="Helvetica"/>
                <a:cs typeface="Helvetica"/>
              </a:rPr>
              <a:t>Very Dissatisfied</a:t>
            </a:r>
          </a:p>
          <a:p>
            <a:pPr algn="ctr"/>
            <a:r>
              <a:rPr lang="en-US" sz="1500" dirty="0" smtClean="0">
                <a:latin typeface="Helvetica"/>
                <a:cs typeface="Helvetica"/>
              </a:rPr>
              <a:t>0</a:t>
            </a:r>
            <a:endParaRPr lang="en-US" sz="1500" dirty="0">
              <a:latin typeface="Helvetica"/>
              <a:cs typeface="Helvetica"/>
            </a:endParaRPr>
          </a:p>
        </p:txBody>
      </p:sp>
      <p:sp>
        <p:nvSpPr>
          <p:cNvPr id="19" name="TextBox 18"/>
          <p:cNvSpPr txBox="1"/>
          <p:nvPr/>
        </p:nvSpPr>
        <p:spPr>
          <a:xfrm>
            <a:off x="653207" y="4146438"/>
            <a:ext cx="1168165" cy="553998"/>
          </a:xfrm>
          <a:prstGeom prst="rect">
            <a:avLst/>
          </a:prstGeom>
          <a:noFill/>
        </p:spPr>
        <p:txBody>
          <a:bodyPr wrap="none" rtlCol="0">
            <a:spAutoFit/>
          </a:bodyPr>
          <a:lstStyle/>
          <a:p>
            <a:pPr algn="ctr"/>
            <a:r>
              <a:rPr lang="en-US" sz="1500" dirty="0" smtClean="0">
                <a:latin typeface="Helvetica"/>
                <a:cs typeface="Helvetica"/>
              </a:rPr>
              <a:t>Dissatisfied</a:t>
            </a:r>
          </a:p>
          <a:p>
            <a:pPr algn="ctr"/>
            <a:r>
              <a:rPr lang="en-US" sz="1500" dirty="0" smtClean="0">
                <a:latin typeface="Helvetica"/>
                <a:cs typeface="Helvetica"/>
              </a:rPr>
              <a:t>20</a:t>
            </a:r>
            <a:endParaRPr lang="en-US" sz="1500" dirty="0">
              <a:latin typeface="Helvetica"/>
              <a:cs typeface="Helvetica"/>
            </a:endParaRPr>
          </a:p>
        </p:txBody>
      </p:sp>
      <p:sp>
        <p:nvSpPr>
          <p:cNvPr id="20" name="TextBox 19"/>
          <p:cNvSpPr txBox="1"/>
          <p:nvPr/>
        </p:nvSpPr>
        <p:spPr>
          <a:xfrm>
            <a:off x="653207" y="3316854"/>
            <a:ext cx="1168165" cy="784830"/>
          </a:xfrm>
          <a:prstGeom prst="rect">
            <a:avLst/>
          </a:prstGeom>
          <a:noFill/>
        </p:spPr>
        <p:txBody>
          <a:bodyPr wrap="none" rtlCol="0">
            <a:spAutoFit/>
          </a:bodyPr>
          <a:lstStyle/>
          <a:p>
            <a:pPr algn="ctr"/>
            <a:r>
              <a:rPr lang="en-US" sz="1500" dirty="0" smtClean="0">
                <a:latin typeface="Helvetica"/>
                <a:cs typeface="Helvetica"/>
              </a:rPr>
              <a:t>Somewhat</a:t>
            </a:r>
          </a:p>
          <a:p>
            <a:pPr algn="ctr"/>
            <a:r>
              <a:rPr lang="en-US" sz="1500" dirty="0" smtClean="0">
                <a:latin typeface="Helvetica"/>
                <a:cs typeface="Helvetica"/>
              </a:rPr>
              <a:t>Dissatisfied</a:t>
            </a:r>
          </a:p>
          <a:p>
            <a:pPr algn="ctr"/>
            <a:r>
              <a:rPr lang="en-US" sz="1500" dirty="0">
                <a:latin typeface="Helvetica"/>
                <a:cs typeface="Helvetica"/>
              </a:rPr>
              <a:t>4</a:t>
            </a:r>
            <a:r>
              <a:rPr lang="en-US" sz="1500" dirty="0" smtClean="0">
                <a:latin typeface="Helvetica"/>
                <a:cs typeface="Helvetica"/>
              </a:rPr>
              <a:t>0</a:t>
            </a:r>
            <a:endParaRPr lang="en-US" sz="1500" dirty="0">
              <a:latin typeface="Helvetica"/>
              <a:cs typeface="Helvetica"/>
            </a:endParaRPr>
          </a:p>
        </p:txBody>
      </p:sp>
      <p:sp>
        <p:nvSpPr>
          <p:cNvPr id="21" name="TextBox 20"/>
          <p:cNvSpPr txBox="1"/>
          <p:nvPr/>
        </p:nvSpPr>
        <p:spPr>
          <a:xfrm>
            <a:off x="653207" y="2590800"/>
            <a:ext cx="1095172" cy="784830"/>
          </a:xfrm>
          <a:prstGeom prst="rect">
            <a:avLst/>
          </a:prstGeom>
          <a:noFill/>
        </p:spPr>
        <p:txBody>
          <a:bodyPr wrap="none" rtlCol="0">
            <a:spAutoFit/>
          </a:bodyPr>
          <a:lstStyle/>
          <a:p>
            <a:pPr algn="ctr"/>
            <a:r>
              <a:rPr lang="en-US" sz="1500" dirty="0" smtClean="0">
                <a:latin typeface="Helvetica"/>
                <a:cs typeface="Helvetica"/>
              </a:rPr>
              <a:t>Somewhat</a:t>
            </a:r>
          </a:p>
          <a:p>
            <a:pPr algn="ctr"/>
            <a:r>
              <a:rPr lang="en-US" sz="1500" dirty="0">
                <a:latin typeface="Helvetica"/>
                <a:cs typeface="Helvetica"/>
              </a:rPr>
              <a:t>S</a:t>
            </a:r>
            <a:r>
              <a:rPr lang="en-US" sz="1500" dirty="0" smtClean="0">
                <a:latin typeface="Helvetica"/>
                <a:cs typeface="Helvetica"/>
              </a:rPr>
              <a:t>atisfied</a:t>
            </a:r>
          </a:p>
          <a:p>
            <a:pPr algn="ctr"/>
            <a:r>
              <a:rPr lang="en-US" sz="1500" dirty="0">
                <a:latin typeface="Helvetica"/>
                <a:cs typeface="Helvetica"/>
              </a:rPr>
              <a:t>6</a:t>
            </a:r>
            <a:r>
              <a:rPr lang="en-US" sz="1500" dirty="0" smtClean="0">
                <a:latin typeface="Helvetica"/>
                <a:cs typeface="Helvetica"/>
              </a:rPr>
              <a:t>0</a:t>
            </a:r>
            <a:endParaRPr lang="en-US" sz="1500" dirty="0">
              <a:latin typeface="Helvetica"/>
              <a:cs typeface="Helvetica"/>
            </a:endParaRPr>
          </a:p>
        </p:txBody>
      </p:sp>
      <p:sp>
        <p:nvSpPr>
          <p:cNvPr id="22" name="TextBox 21"/>
          <p:cNvSpPr txBox="1"/>
          <p:nvPr/>
        </p:nvSpPr>
        <p:spPr>
          <a:xfrm>
            <a:off x="653207" y="1945285"/>
            <a:ext cx="922454" cy="553998"/>
          </a:xfrm>
          <a:prstGeom prst="rect">
            <a:avLst/>
          </a:prstGeom>
          <a:noFill/>
        </p:spPr>
        <p:txBody>
          <a:bodyPr wrap="none" rtlCol="0">
            <a:spAutoFit/>
          </a:bodyPr>
          <a:lstStyle/>
          <a:p>
            <a:pPr algn="ctr"/>
            <a:r>
              <a:rPr lang="en-US" sz="1500" dirty="0" smtClean="0">
                <a:latin typeface="Helvetica"/>
                <a:cs typeface="Helvetica"/>
              </a:rPr>
              <a:t>Satisfied</a:t>
            </a:r>
          </a:p>
          <a:p>
            <a:pPr algn="ctr"/>
            <a:r>
              <a:rPr lang="en-US" sz="1500" dirty="0" smtClean="0">
                <a:latin typeface="Helvetica"/>
                <a:cs typeface="Helvetica"/>
              </a:rPr>
              <a:t>80</a:t>
            </a:r>
            <a:endParaRPr lang="en-US" sz="1500" dirty="0">
              <a:latin typeface="Helvetica"/>
              <a:cs typeface="Helvetica"/>
            </a:endParaRPr>
          </a:p>
        </p:txBody>
      </p:sp>
      <p:sp>
        <p:nvSpPr>
          <p:cNvPr id="23" name="TextBox 22"/>
          <p:cNvSpPr txBox="1"/>
          <p:nvPr/>
        </p:nvSpPr>
        <p:spPr>
          <a:xfrm>
            <a:off x="653207" y="1090764"/>
            <a:ext cx="922454" cy="784830"/>
          </a:xfrm>
          <a:prstGeom prst="rect">
            <a:avLst/>
          </a:prstGeom>
          <a:noFill/>
        </p:spPr>
        <p:txBody>
          <a:bodyPr wrap="none" rtlCol="0">
            <a:spAutoFit/>
          </a:bodyPr>
          <a:lstStyle/>
          <a:p>
            <a:pPr algn="ctr"/>
            <a:r>
              <a:rPr lang="en-US" sz="1500" dirty="0" smtClean="0">
                <a:latin typeface="Helvetica"/>
                <a:cs typeface="Helvetica"/>
              </a:rPr>
              <a:t>Very</a:t>
            </a:r>
          </a:p>
          <a:p>
            <a:pPr algn="ctr"/>
            <a:r>
              <a:rPr lang="en-US" sz="1500" dirty="0" smtClean="0">
                <a:latin typeface="Helvetica"/>
                <a:cs typeface="Helvetica"/>
              </a:rPr>
              <a:t>Satisfied</a:t>
            </a:r>
          </a:p>
          <a:p>
            <a:pPr algn="ctr"/>
            <a:r>
              <a:rPr lang="en-US" sz="1500" dirty="0" smtClean="0">
                <a:latin typeface="Helvetica"/>
                <a:cs typeface="Helvetica"/>
              </a:rPr>
              <a:t>100</a:t>
            </a:r>
            <a:endParaRPr lang="en-US" sz="1500" dirty="0">
              <a:latin typeface="Helvetica"/>
              <a:cs typeface="Helvetica"/>
            </a:endParaRPr>
          </a:p>
        </p:txBody>
      </p:sp>
      <p:pic>
        <p:nvPicPr>
          <p:cNvPr id="10" name="Picture 9" descr="Screen Shot 2012-02-19 at 1.27.55 PM.png"/>
          <p:cNvPicPr>
            <a:picLocks noChangeAspect="1"/>
          </p:cNvPicPr>
          <p:nvPr/>
        </p:nvPicPr>
        <p:blipFill rotWithShape="1">
          <a:blip r:embed="rId6" cstate="print">
            <a:extLst>
              <a:ext uri="{28A0092B-C50C-407E-A947-70E740481C1C}">
                <a14:useLocalDpi xmlns:a14="http://schemas.microsoft.com/office/drawing/2010/main" val="0"/>
              </a:ext>
            </a:extLst>
          </a:blip>
          <a:srcRect l="3969" r="53429"/>
          <a:stretch/>
        </p:blipFill>
        <p:spPr>
          <a:xfrm>
            <a:off x="6477000" y="1841236"/>
            <a:ext cx="2332823" cy="2853409"/>
          </a:xfrm>
          <a:prstGeom prst="rect">
            <a:avLst/>
          </a:prstGeom>
        </p:spPr>
      </p:pic>
    </p:spTree>
    <p:extLst>
      <p:ext uri="{BB962C8B-B14F-4D97-AF65-F5344CB8AC3E}">
        <p14:creationId xmlns:p14="http://schemas.microsoft.com/office/powerpoint/2010/main" val="1509537794"/>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1743</TotalTime>
  <Words>1473</Words>
  <Application>Microsoft Macintosh PowerPoint</Application>
  <PresentationFormat>On-screen Show (4:3)</PresentationFormat>
  <Paragraphs>210</Paragraphs>
  <Slides>26</Slides>
  <Notes>0</Notes>
  <HiddenSlides>0</HiddenSlides>
  <MMClips>0</MMClips>
  <ScaleCrop>false</ScaleCrop>
  <HeadingPairs>
    <vt:vector size="4" baseType="variant">
      <vt:variant>
        <vt:lpstr>Theme</vt:lpstr>
      </vt:variant>
      <vt:variant>
        <vt:i4>1</vt:i4>
      </vt:variant>
      <vt:variant>
        <vt:lpstr>Slide Titles</vt:lpstr>
      </vt:variant>
      <vt:variant>
        <vt:i4>26</vt:i4>
      </vt:variant>
    </vt:vector>
  </HeadingPairs>
  <TitlesOfParts>
    <vt:vector size="27"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Roger Best</dc:creator>
  <cp:lastModifiedBy>Peter J. Vomocil</cp:lastModifiedBy>
  <cp:revision>135</cp:revision>
  <dcterms:created xsi:type="dcterms:W3CDTF">2011-09-09T22:58:38Z</dcterms:created>
  <dcterms:modified xsi:type="dcterms:W3CDTF">2012-03-15T16:00:19Z</dcterms:modified>
</cp:coreProperties>
</file>

<file path=docProps/thumbnail.jpeg>
</file>